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7"/>
  </p:notesMasterIdLst>
  <p:sldIdLst>
    <p:sldId id="257" r:id="rId2"/>
    <p:sldId id="256" r:id="rId3"/>
    <p:sldId id="290" r:id="rId4"/>
    <p:sldId id="274" r:id="rId5"/>
    <p:sldId id="281" r:id="rId6"/>
    <p:sldId id="282" r:id="rId7"/>
    <p:sldId id="283" r:id="rId8"/>
    <p:sldId id="284" r:id="rId9"/>
    <p:sldId id="289" r:id="rId10"/>
    <p:sldId id="285" r:id="rId11"/>
    <p:sldId id="286" r:id="rId12"/>
    <p:sldId id="276" r:id="rId13"/>
    <p:sldId id="288" r:id="rId14"/>
    <p:sldId id="287" r:id="rId15"/>
    <p:sldId id="292" r:id="rId16"/>
    <p:sldId id="293" r:id="rId17"/>
    <p:sldId id="294" r:id="rId18"/>
    <p:sldId id="295" r:id="rId19"/>
    <p:sldId id="296" r:id="rId20"/>
    <p:sldId id="291" r:id="rId21"/>
    <p:sldId id="278" r:id="rId22"/>
    <p:sldId id="297" r:id="rId23"/>
    <p:sldId id="279" r:id="rId24"/>
    <p:sldId id="280" r:id="rId25"/>
    <p:sldId id="273"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191" autoAdjust="0"/>
    <p:restoredTop sz="94434" autoAdjust="0"/>
  </p:normalViewPr>
  <p:slideViewPr>
    <p:cSldViewPr snapToGrid="0">
      <p:cViewPr varScale="1">
        <p:scale>
          <a:sx n="70" d="100"/>
          <a:sy n="70" d="100"/>
        </p:scale>
        <p:origin x="-57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A374-3FC3-4FB2-A39E-8E5FCD426955}" type="datetimeFigureOut">
              <a:rPr lang="ru-RU" smtClean="0"/>
              <a:pPr/>
              <a:t>03.03.2016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AF4-6F39-466E-BB9A-7BED6FC527B1}" type="slidenum">
              <a:rPr lang="ru-RU" smtClean="0"/>
              <a:pPr/>
              <a:t>‹#›</a:t>
            </a:fld>
            <a:endParaRPr lang="ru-RU"/>
          </a:p>
        </p:txBody>
      </p:sp>
    </p:spTree>
    <p:extLst>
      <p:ext uri="{BB962C8B-B14F-4D97-AF65-F5344CB8AC3E}">
        <p14:creationId xmlns:p14="http://schemas.microsoft.com/office/powerpoint/2010/main" xmlns="" val="52131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49484323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06522487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5466717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48755912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81645844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242918134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56900399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3404629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0594912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715460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9809691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13434663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4328934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62092045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1922148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6861336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8BFC92-8691-4E1B-A58D-DF900126ADB6}" type="datetimeFigureOut">
              <a:rPr lang="ru-RU" smtClean="0"/>
              <a:pPr/>
              <a:t>03.03.2016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2858988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2.jpeg"/><Relationship Id="rId5" Type="http://schemas.openxmlformats.org/officeDocument/2006/relationships/image" Target="../media/image27.jpeg"/><Relationship Id="rId10" Type="http://schemas.openxmlformats.org/officeDocument/2006/relationships/image" Target="../media/image1.png"/><Relationship Id="rId4" Type="http://schemas.openxmlformats.org/officeDocument/2006/relationships/image" Target="../media/image26.jpe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5.png"/><Relationship Id="rId7"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en.wikipedia.org/wiki/Kosmos-3M" TargetMode="External"/><Relationship Id="rId7" Type="http://schemas.openxmlformats.org/officeDocument/2006/relationships/image" Target="../media/image1.png"/><Relationship Id="rId2" Type="http://schemas.openxmlformats.org/officeDocument/2006/relationships/hyperlink" Target="https://en.wikipedia.org/wiki/Kapustin_Ya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en.wikipedia.org/wiki/Indian_Space_Research_Organis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2037803" y="2640052"/>
            <a:ext cx="8596668" cy="3880773"/>
          </a:xfrm>
        </p:spPr>
        <p:txBody>
          <a:bodyPr>
            <a:normAutofit/>
          </a:bodyPr>
          <a:lstStyle/>
          <a:p>
            <a:pPr marL="0" indent="0" algn="ctr">
              <a:buNone/>
            </a:pPr>
            <a:r>
              <a:rPr lang="en-US" sz="4000" b="1" dirty="0" smtClean="0">
                <a:solidFill>
                  <a:schemeClr val="accent2">
                    <a:lumMod val="75000"/>
                  </a:schemeClr>
                </a:solidFill>
              </a:rPr>
              <a:t>Satellite communication systems in India</a:t>
            </a:r>
          </a:p>
          <a:p>
            <a:pPr marL="0" indent="0" algn="ctr">
              <a:buNone/>
            </a:pPr>
            <a:endParaRPr lang="en-US" sz="4000" dirty="0" smtClean="0">
              <a:solidFill>
                <a:schemeClr val="accent2"/>
              </a:solidFill>
              <a:latin typeface="Times New Roman" pitchFamily="18" charset="0"/>
              <a:cs typeface="Times New Roman" pitchFamily="18" charset="0"/>
            </a:endParaRPr>
          </a:p>
          <a:p>
            <a:pPr marL="0" indent="0" algn="ctr">
              <a:buNone/>
            </a:pPr>
            <a:endParaRPr lang="ru-RU" sz="4000" dirty="0">
              <a:solidFill>
                <a:schemeClr val="accent2"/>
              </a:solidFill>
              <a:latin typeface="Times New Roman" pitchFamily="18" charset="0"/>
              <a:cs typeface="Times New Roman" pitchFamily="18" charset="0"/>
            </a:endParaRPr>
          </a:p>
          <a:p>
            <a:pPr marL="0" indent="0" algn="ctr">
              <a:buNone/>
            </a:pPr>
            <a:r>
              <a:rPr lang="en-US" sz="3200" dirty="0" err="1" smtClean="0">
                <a:solidFill>
                  <a:schemeClr val="accent3">
                    <a:lumMod val="50000"/>
                  </a:schemeClr>
                </a:solidFill>
                <a:latin typeface="Times New Roman" pitchFamily="18" charset="0"/>
                <a:cs typeface="Times New Roman" pitchFamily="18" charset="0"/>
              </a:rPr>
              <a:t>Turdalieva</a:t>
            </a:r>
            <a:r>
              <a:rPr lang="en-US" sz="3200" dirty="0" smtClean="0">
                <a:solidFill>
                  <a:schemeClr val="accent3">
                    <a:lumMod val="50000"/>
                  </a:schemeClr>
                </a:solidFill>
                <a:latin typeface="Times New Roman" pitchFamily="18" charset="0"/>
                <a:cs typeface="Times New Roman" pitchFamily="18" charset="0"/>
              </a:rPr>
              <a:t> </a:t>
            </a:r>
            <a:r>
              <a:rPr lang="en-US" sz="3200" dirty="0" err="1" smtClean="0">
                <a:solidFill>
                  <a:schemeClr val="accent3">
                    <a:lumMod val="50000"/>
                  </a:schemeClr>
                </a:solidFill>
                <a:latin typeface="Times New Roman" pitchFamily="18" charset="0"/>
                <a:cs typeface="Times New Roman" pitchFamily="18" charset="0"/>
              </a:rPr>
              <a:t>Aizat</a:t>
            </a:r>
            <a:endParaRPr lang="en-US" sz="3200" dirty="0" smtClean="0">
              <a:solidFill>
                <a:schemeClr val="accent3">
                  <a:lumMod val="50000"/>
                </a:schemeClr>
              </a:solidFill>
              <a:latin typeface="Times New Roman" pitchFamily="18" charset="0"/>
              <a:cs typeface="Times New Roman" pitchFamily="18" charset="0"/>
            </a:endParaRPr>
          </a:p>
        </p:txBody>
      </p:sp>
      <p:sp>
        <p:nvSpPr>
          <p:cNvPr id="8" name="Заголовок 8"/>
          <p:cNvSpPr>
            <a:spLocks noGrp="1"/>
          </p:cNvSpPr>
          <p:nvPr>
            <p:ph type="title"/>
          </p:nvPr>
        </p:nvSpPr>
        <p:spPr>
          <a:xfrm>
            <a:off x="2662685" y="742605"/>
            <a:ext cx="6452559" cy="808750"/>
          </a:xfrm>
        </p:spPr>
        <p:txBody>
          <a:bodyPr>
            <a:noAutofit/>
          </a:bodyPr>
          <a:lstStyle/>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Kyrgyz State Technical University</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named after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I.Razzakov</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Telematics Department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7041479" y="1491651"/>
            <a:ext cx="3455664" cy="4127500"/>
          </a:xfrm>
          <a:prstGeom prst="rect">
            <a:avLst/>
          </a:prstGeom>
          <a:noFill/>
        </p:spPr>
      </p:pic>
      <p:sp>
        <p:nvSpPr>
          <p:cNvPr id="10" name="Прямоугольник 9"/>
          <p:cNvSpPr/>
          <p:nvPr/>
        </p:nvSpPr>
        <p:spPr>
          <a:xfrm>
            <a:off x="1706811" y="1321138"/>
            <a:ext cx="6096000" cy="4524315"/>
          </a:xfrm>
          <a:prstGeom prst="rect">
            <a:avLst/>
          </a:prstGeom>
        </p:spPr>
        <p:txBody>
          <a:bodyPr>
            <a:spAutoFit/>
          </a:bodyPr>
          <a:lstStyle/>
          <a:p>
            <a:pPr marL="230188" indent="-230188" eaLnBrk="0" hangingPunct="0"/>
            <a:r>
              <a:rPr lang="en-US" b="1" dirty="0" smtClean="0">
                <a:solidFill>
                  <a:schemeClr val="accent2">
                    <a:lumMod val="50000"/>
                  </a:schemeClr>
                </a:solidFill>
                <a:effectLst>
                  <a:outerShdw blurRad="38100" dist="38100" dir="2700000" algn="tl">
                    <a:srgbClr val="FFFFFF"/>
                  </a:outerShdw>
                </a:effectLst>
                <a:ea typeface="Arial Unicode MS" pitchFamily="34" charset="-128"/>
                <a:cs typeface="Arial Unicode MS" pitchFamily="34" charset="-128"/>
              </a:rPr>
              <a:t>AGRICULTURE &amp; SOIL</a:t>
            </a:r>
          </a:p>
          <a:p>
            <a:pPr marL="230188" indent="-230188" eaLnBrk="0" hangingPunct="0">
              <a:buFont typeface="Wingdings" pitchFamily="2" charset="2"/>
              <a:buChar char="Ø"/>
            </a:pPr>
            <a:r>
              <a:rPr lang="en-US" b="1" dirty="0" smtClean="0">
                <a:effectLst>
                  <a:outerShdw blurRad="38100" dist="38100" dir="2700000" algn="tl">
                    <a:srgbClr val="FFFFFF"/>
                  </a:outerShdw>
                </a:effectLst>
                <a:ea typeface="Arial Unicode MS" pitchFamily="34" charset="-128"/>
                <a:cs typeface="Arial Unicode MS" pitchFamily="34" charset="-128"/>
              </a:rPr>
              <a:t>Crop Acreage &amp; Production </a:t>
            </a:r>
            <a:br>
              <a:rPr lang="en-US" b="1" dirty="0" smtClean="0">
                <a:effectLst>
                  <a:outerShdw blurRad="38100" dist="38100" dir="2700000" algn="tl">
                    <a:srgbClr val="FFFFFF"/>
                  </a:outerShdw>
                </a:effectLst>
                <a:ea typeface="Arial Unicode MS" pitchFamily="34" charset="-128"/>
                <a:cs typeface="Arial Unicode MS" pitchFamily="34" charset="-128"/>
              </a:rPr>
            </a:br>
            <a:r>
              <a:rPr lang="en-US" b="1" dirty="0" smtClean="0">
                <a:effectLst>
                  <a:outerShdw blurRad="38100" dist="38100" dir="2700000" algn="tl">
                    <a:srgbClr val="FFFFFF"/>
                  </a:outerShdw>
                </a:effectLst>
                <a:ea typeface="Arial Unicode MS" pitchFamily="34" charset="-128"/>
                <a:cs typeface="Arial Unicode MS" pitchFamily="34" charset="-128"/>
              </a:rPr>
              <a:t>Estimation</a:t>
            </a:r>
          </a:p>
          <a:p>
            <a:pPr marL="230188" indent="-230188" eaLnBrk="0" hangingPunct="0">
              <a:buFont typeface="Wingdings" pitchFamily="2" charset="2"/>
              <a:buChar char="Ø"/>
            </a:pPr>
            <a:r>
              <a:rPr lang="en-US" b="1" dirty="0" smtClean="0">
                <a:effectLst>
                  <a:outerShdw blurRad="38100" dist="38100" dir="2700000" algn="tl">
                    <a:srgbClr val="FFFFFF"/>
                  </a:outerShdw>
                </a:effectLst>
                <a:ea typeface="Arial Unicode MS" pitchFamily="34" charset="-128"/>
                <a:cs typeface="Arial Unicode MS" pitchFamily="34" charset="-128"/>
              </a:rPr>
              <a:t>Soil &amp; Land Degradation</a:t>
            </a:r>
            <a:r>
              <a:rPr lang="en-US" dirty="0" smtClean="0">
                <a:effectLst>
                  <a:outerShdw blurRad="38100" dist="38100" dir="2700000" algn="tl">
                    <a:srgbClr val="FFFFFF"/>
                  </a:outerShdw>
                </a:effectLst>
                <a:ea typeface="Arial Unicode MS" pitchFamily="34" charset="-128"/>
                <a:cs typeface="Arial Unicode MS" pitchFamily="34" charset="-128"/>
              </a:rPr>
              <a:t> </a:t>
            </a:r>
            <a:r>
              <a:rPr lang="en-US" b="1" dirty="0" smtClean="0">
                <a:effectLst>
                  <a:outerShdw blurRad="38100" dist="38100" dir="2700000" algn="tl">
                    <a:srgbClr val="FFFFFF"/>
                  </a:outerShdw>
                </a:effectLst>
                <a:ea typeface="Arial Unicode MS" pitchFamily="34" charset="-128"/>
                <a:cs typeface="Arial Unicode MS" pitchFamily="34" charset="-128"/>
              </a:rPr>
              <a:t>Mapping</a:t>
            </a:r>
          </a:p>
          <a:p>
            <a:pPr marL="230188" indent="-230188" eaLnBrk="0" hangingPunct="0">
              <a:buFont typeface="Wingdings" pitchFamily="2" charset="2"/>
              <a:buChar char="Ø"/>
            </a:pPr>
            <a:r>
              <a:rPr lang="en-US" b="1" dirty="0" smtClean="0">
                <a:effectLst>
                  <a:outerShdw blurRad="38100" dist="38100" dir="2700000" algn="tl">
                    <a:srgbClr val="FFFFFF"/>
                  </a:outerShdw>
                </a:effectLst>
                <a:ea typeface="Arial Unicode MS" pitchFamily="34" charset="-128"/>
                <a:cs typeface="Arial Unicode MS" pitchFamily="34" charset="-128"/>
              </a:rPr>
              <a:t>Watershed Development</a:t>
            </a:r>
          </a:p>
          <a:p>
            <a:pPr marL="230188" indent="-230188" eaLnBrk="0" hangingPunct="0">
              <a:buFont typeface="Wingdings" pitchFamily="2" charset="2"/>
              <a:buChar char="Ø"/>
            </a:pPr>
            <a:r>
              <a:rPr lang="en-US" b="1" dirty="0" smtClean="0">
                <a:effectLst>
                  <a:outerShdw blurRad="38100" dist="38100" dir="2700000" algn="tl">
                    <a:srgbClr val="FFFFFF"/>
                  </a:outerShdw>
                </a:effectLst>
                <a:ea typeface="Arial Unicode MS" pitchFamily="34" charset="-128"/>
                <a:cs typeface="Arial Unicode MS" pitchFamily="34" charset="-128"/>
              </a:rPr>
              <a:t>Horticulture Mission for North-East</a:t>
            </a:r>
          </a:p>
          <a:p>
            <a:pPr marL="230188" indent="-230188" eaLnBrk="0" hangingPunct="0"/>
            <a:r>
              <a:rPr lang="en-US" b="1" dirty="0" smtClean="0">
                <a:solidFill>
                  <a:schemeClr val="accent2">
                    <a:lumMod val="50000"/>
                  </a:schemeClr>
                </a:solidFill>
                <a:latin typeface="Humnst777 BT" pitchFamily="34" charset="0"/>
              </a:rPr>
              <a:t>FOREST, ENVIRONMENT, BIO</a:t>
            </a:r>
          </a:p>
          <a:p>
            <a:pPr marL="230188" indent="-230188" eaLnBrk="0" hangingPunct="0">
              <a:buFont typeface="Wingdings" pitchFamily="2" charset="2"/>
              <a:buChar char="Ø"/>
            </a:pPr>
            <a:r>
              <a:rPr lang="en-US" b="1" dirty="0" smtClean="0">
                <a:latin typeface="Humnst777 BT" pitchFamily="34" charset="0"/>
              </a:rPr>
              <a:t>Forest Cover &amp; Type Mapping </a:t>
            </a:r>
          </a:p>
          <a:p>
            <a:pPr marL="230188" indent="-230188" eaLnBrk="0" hangingPunct="0">
              <a:buFont typeface="Wingdings" pitchFamily="2" charset="2"/>
              <a:buChar char="Ø"/>
            </a:pPr>
            <a:r>
              <a:rPr lang="en-US" b="1" dirty="0" smtClean="0">
                <a:latin typeface="Humnst777 BT" pitchFamily="34" charset="0"/>
              </a:rPr>
              <a:t>Forest Fire and Risk Mapping</a:t>
            </a:r>
          </a:p>
          <a:p>
            <a:pPr marL="230188" indent="-230188" eaLnBrk="0" hangingPunct="0">
              <a:buFont typeface="Wingdings" pitchFamily="2" charset="2"/>
              <a:buChar char="Ø"/>
            </a:pPr>
            <a:r>
              <a:rPr lang="en-US" b="1" dirty="0" smtClean="0">
                <a:latin typeface="Humnst777 BT" pitchFamily="34" charset="0"/>
              </a:rPr>
              <a:t>Biodiversity </a:t>
            </a:r>
            <a:r>
              <a:rPr lang="en-US" b="1" dirty="0" err="1" smtClean="0">
                <a:latin typeface="Humnst777 BT" pitchFamily="34" charset="0"/>
              </a:rPr>
              <a:t>Characterisation</a:t>
            </a:r>
            <a:endParaRPr lang="en-US" b="1" dirty="0" smtClean="0">
              <a:latin typeface="Humnst777 BT" pitchFamily="34" charset="0"/>
            </a:endParaRPr>
          </a:p>
          <a:p>
            <a:pPr marL="230188" indent="-230188" eaLnBrk="0" hangingPunct="0">
              <a:buFont typeface="Wingdings" pitchFamily="2" charset="2"/>
              <a:buChar char="Ø"/>
            </a:pPr>
            <a:r>
              <a:rPr lang="en-US" b="1" dirty="0" smtClean="0">
                <a:latin typeface="Humnst777 BT" pitchFamily="34" charset="0"/>
              </a:rPr>
              <a:t>Environmental Impact Studies</a:t>
            </a:r>
          </a:p>
          <a:p>
            <a:pPr marL="230188" indent="-230188" eaLnBrk="0" hangingPunct="0"/>
            <a:r>
              <a:rPr lang="en-US" b="1" dirty="0" smtClean="0">
                <a:solidFill>
                  <a:schemeClr val="accent2">
                    <a:lumMod val="50000"/>
                  </a:schemeClr>
                </a:solidFill>
                <a:effectLst>
                  <a:outerShdw blurRad="38100" dist="38100" dir="2700000" algn="tl">
                    <a:srgbClr val="808080"/>
                  </a:outerShdw>
                </a:effectLst>
              </a:rPr>
              <a:t>WATER</a:t>
            </a:r>
          </a:p>
          <a:p>
            <a:pPr marL="230188" indent="-230188" eaLnBrk="0" hangingPunct="0">
              <a:buFont typeface="Wingdings" pitchFamily="2" charset="2"/>
              <a:buChar char="Ø"/>
            </a:pPr>
            <a:r>
              <a:rPr lang="en-US" b="1" dirty="0" smtClean="0">
                <a:effectLst>
                  <a:outerShdw blurRad="38100" dist="38100" dir="2700000" algn="tl">
                    <a:srgbClr val="FFFFFF"/>
                  </a:outerShdw>
                </a:effectLst>
              </a:rPr>
              <a:t>Potential Drinking Water Zones</a:t>
            </a:r>
          </a:p>
          <a:p>
            <a:pPr marL="230188" indent="-230188" eaLnBrk="0" hangingPunct="0">
              <a:buFont typeface="Wingdings" pitchFamily="2" charset="2"/>
              <a:buChar char="Ø"/>
            </a:pPr>
            <a:r>
              <a:rPr lang="en-US" b="1" dirty="0" smtClean="0">
                <a:effectLst>
                  <a:outerShdw blurRad="38100" dist="38100" dir="2700000" algn="tl">
                    <a:srgbClr val="FFFFFF"/>
                  </a:outerShdw>
                </a:effectLst>
              </a:rPr>
              <a:t>Command Area Management</a:t>
            </a:r>
          </a:p>
          <a:p>
            <a:pPr marL="230188" indent="-230188" eaLnBrk="0" hangingPunct="0">
              <a:buFont typeface="Wingdings" pitchFamily="2" charset="2"/>
              <a:buChar char="Ø"/>
            </a:pPr>
            <a:r>
              <a:rPr lang="en-US" b="1" dirty="0" smtClean="0">
                <a:effectLst>
                  <a:outerShdw blurRad="38100" dist="38100" dir="2700000" algn="tl">
                    <a:srgbClr val="FFFFFF"/>
                  </a:outerShdw>
                </a:effectLst>
              </a:rPr>
              <a:t>Reservoir Sedimentation</a:t>
            </a:r>
            <a:r>
              <a:rPr lang="en-US" b="1" dirty="0" smtClean="0">
                <a:effectLst>
                  <a:outerShdw blurRad="38100" dist="38100" dir="2700000" algn="tl">
                    <a:srgbClr val="FFFFFF"/>
                  </a:outerShdw>
                </a:effectLst>
                <a:latin typeface="Humnst777 BT" pitchFamily="34" charset="0"/>
              </a:rPr>
              <a:t> </a:t>
            </a:r>
          </a:p>
          <a:p>
            <a:pPr marL="230188" indent="-230188" eaLnBrk="0" hangingPunct="0">
              <a:buFont typeface="Wingdings" pitchFamily="2" charset="2"/>
              <a:buChar char="Ø"/>
            </a:pPr>
            <a:endParaRPr lang="en-US" b="1" dirty="0">
              <a:solidFill>
                <a:srgbClr val="FF33CC"/>
              </a:solidFill>
              <a:effectLst>
                <a:outerShdw blurRad="38100" dist="38100" dir="2700000" algn="tl">
                  <a:srgbClr val="FFFFFF"/>
                </a:outerShdw>
              </a:effectLst>
              <a:ea typeface="Arial Unicode MS" pitchFamily="34" charset="-128"/>
              <a:cs typeface="Arial Unicode MS" pitchFamily="34" charset="-128"/>
            </a:endParaRPr>
          </a:p>
        </p:txBody>
      </p:sp>
      <p:sp>
        <p:nvSpPr>
          <p:cNvPr id="11" name="Прямоугольник 10"/>
          <p:cNvSpPr/>
          <p:nvPr/>
        </p:nvSpPr>
        <p:spPr>
          <a:xfrm>
            <a:off x="4039293" y="522997"/>
            <a:ext cx="4209870" cy="369332"/>
          </a:xfrm>
          <a:prstGeom prst="rect">
            <a:avLst/>
          </a:prstGeom>
        </p:spPr>
        <p:txBody>
          <a:bodyPr wrap="none">
            <a:spAutoFit/>
          </a:bodyPr>
          <a:lstStyle/>
          <a:p>
            <a:pPr algn="ctr">
              <a:spcBef>
                <a:spcPct val="50000"/>
              </a:spcBef>
            </a:pPr>
            <a:r>
              <a:rPr lang="en-US" b="1" dirty="0" smtClean="0">
                <a:solidFill>
                  <a:schemeClr val="accent2">
                    <a:lumMod val="50000"/>
                  </a:schemeClr>
                </a:solidFill>
              </a:rPr>
              <a:t>EARTH OBSERVATION – APPLICATIONS </a:t>
            </a:r>
            <a:endParaRPr lang="en-US" b="1" dirty="0">
              <a:solidFill>
                <a:schemeClr val="accent2">
                  <a:lumMod val="50000"/>
                </a:schemeClr>
              </a:solidFill>
            </a:endParaRPr>
          </a:p>
        </p:txBody>
      </p:sp>
      <p:pic>
        <p:nvPicPr>
          <p:cNvPr id="12" name="Picture 51" descr="RESOURCESAT-1"/>
          <p:cNvPicPr>
            <a:picLocks noChangeAspect="1" noChangeArrowheads="1"/>
          </p:cNvPicPr>
          <p:nvPr/>
        </p:nvPicPr>
        <p:blipFill>
          <a:blip r:embed="rId3" cstate="print"/>
          <a:srcRect/>
          <a:stretch>
            <a:fillRect/>
          </a:stretch>
        </p:blipFill>
        <p:spPr bwMode="auto">
          <a:xfrm rot="17911101">
            <a:off x="9920714" y="415628"/>
            <a:ext cx="1352550" cy="2895600"/>
          </a:xfrm>
          <a:prstGeom prst="rect">
            <a:avLst/>
          </a:prstGeom>
          <a:noFill/>
        </p:spPr>
      </p:pic>
      <p:pic>
        <p:nvPicPr>
          <p:cNvPr id="13" name="Picture 27" descr="Water dam"/>
          <p:cNvPicPr>
            <a:picLocks noChangeAspect="1" noChangeArrowheads="1"/>
          </p:cNvPicPr>
          <p:nvPr/>
        </p:nvPicPr>
        <p:blipFill>
          <a:blip r:embed="rId4" cstate="print">
            <a:lum bright="-24000" contrast="-62000"/>
          </a:blip>
          <a:srcRect/>
          <a:stretch>
            <a:fillRect/>
          </a:stretch>
        </p:blipFill>
        <p:spPr bwMode="auto">
          <a:xfrm>
            <a:off x="5437123" y="5013774"/>
            <a:ext cx="2451100" cy="1601684"/>
          </a:xfrm>
          <a:prstGeom prst="rect">
            <a:avLst/>
          </a:prstGeom>
          <a:noFill/>
          <a:ln w="9525">
            <a:noFill/>
            <a:miter lim="800000"/>
            <a:headEnd/>
            <a:tailEnd/>
          </a:ln>
        </p:spPr>
      </p:pic>
      <p:grpSp>
        <p:nvGrpSpPr>
          <p:cNvPr id="17" name="Группа 16"/>
          <p:cNvGrpSpPr/>
          <p:nvPr/>
        </p:nvGrpSpPr>
        <p:grpSpPr>
          <a:xfrm>
            <a:off x="189781" y="81060"/>
            <a:ext cx="12002219" cy="1509623"/>
            <a:chOff x="189781" y="81060"/>
            <a:chExt cx="12002219" cy="1509623"/>
          </a:xfrm>
        </p:grpSpPr>
        <p:pic>
          <p:nvPicPr>
            <p:cNvPr id="18" name="Рисунок 7" descr="http://1.bp.blogspot.com/-Pps0wL1P7fE/VNyk80RqAcI/AAAAAAAAAKU/xwCjdy-xaMs/s1600/logo.gif"/>
            <p:cNvPicPr>
              <a:picLocks noChangeAspect="1" noChangeArrowheads="1"/>
            </p:cNvPicPr>
            <p:nvPr/>
          </p:nvPicPr>
          <p:blipFill>
            <a:blip r:embed="rId5" cstate="print"/>
            <a:srcRect/>
            <a:stretch>
              <a:fillRect/>
            </a:stretch>
          </p:blipFill>
          <p:spPr bwMode="auto">
            <a:xfrm>
              <a:off x="8617789" y="223771"/>
              <a:ext cx="3574211" cy="612101"/>
            </a:xfrm>
            <a:prstGeom prst="roundRect">
              <a:avLst/>
            </a:prstGeom>
            <a:noFill/>
            <a:ln w="9525">
              <a:noFill/>
              <a:miter lim="800000"/>
              <a:headEnd/>
              <a:tailEnd/>
            </a:ln>
          </p:spPr>
        </p:pic>
        <p:pic>
          <p:nvPicPr>
            <p:cNvPr id="19" name="Рисунок 18" descr="http://diplomiya.com/sites/default/files/styles/medium/public/institution_img/logokgtu.jpg?itok=ehztlG8o"/>
            <p:cNvPicPr/>
            <p:nvPr/>
          </p:nvPicPr>
          <p:blipFill>
            <a:blip r:embed="rId6"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351711" y="1937490"/>
            <a:ext cx="6096000" cy="3416320"/>
          </a:xfrm>
          <a:prstGeom prst="rect">
            <a:avLst/>
          </a:prstGeom>
        </p:spPr>
        <p:txBody>
          <a:bodyPr>
            <a:spAutoFit/>
          </a:bodyPr>
          <a:lstStyle/>
          <a:p>
            <a:pPr marL="231775" indent="-231775"/>
            <a:r>
              <a:rPr lang="en-US" b="1" dirty="0" smtClean="0">
                <a:solidFill>
                  <a:schemeClr val="accent2">
                    <a:lumMod val="50000"/>
                  </a:schemeClr>
                </a:solidFill>
                <a:effectLst>
                  <a:outerShdw blurRad="38100" dist="38100" dir="2700000" algn="tl">
                    <a:srgbClr val="FFFFFF"/>
                  </a:outerShdw>
                </a:effectLst>
                <a:latin typeface="Humnst777 BT" pitchFamily="34" charset="0"/>
              </a:rPr>
              <a:t>DISASTER SUPPORT</a:t>
            </a:r>
          </a:p>
          <a:p>
            <a:pPr marL="231775" indent="-231775">
              <a:buFont typeface="Wingdings" pitchFamily="2" charset="2"/>
              <a:buChar char="Ø"/>
            </a:pPr>
            <a:r>
              <a:rPr lang="en-US" b="1" dirty="0" smtClean="0">
                <a:effectLst>
                  <a:outerShdw blurRad="38100" dist="38100" dir="2700000" algn="tl">
                    <a:srgbClr val="FFFFFF"/>
                  </a:outerShdw>
                </a:effectLst>
                <a:latin typeface="Humnst777 BT" pitchFamily="34" charset="0"/>
              </a:rPr>
              <a:t>Flood Damage Assessment</a:t>
            </a:r>
          </a:p>
          <a:p>
            <a:pPr marL="231775" indent="-231775">
              <a:buFont typeface="Wingdings" pitchFamily="2" charset="2"/>
              <a:buChar char="Ø"/>
            </a:pPr>
            <a:r>
              <a:rPr lang="en-US" b="1" dirty="0" smtClean="0">
                <a:effectLst>
                  <a:outerShdw blurRad="38100" dist="38100" dir="2700000" algn="tl">
                    <a:srgbClr val="FFFFFF"/>
                  </a:outerShdw>
                </a:effectLst>
                <a:latin typeface="Humnst777 BT" pitchFamily="34" charset="0"/>
              </a:rPr>
              <a:t>Drought Monitoring</a:t>
            </a:r>
          </a:p>
          <a:p>
            <a:pPr marL="231775" indent="-231775">
              <a:buFont typeface="Wingdings" pitchFamily="2" charset="2"/>
              <a:buChar char="Ø"/>
            </a:pPr>
            <a:r>
              <a:rPr lang="en-US" b="1" dirty="0" smtClean="0">
                <a:effectLst>
                  <a:outerShdw blurRad="38100" dist="38100" dir="2700000" algn="tl">
                    <a:srgbClr val="FFFFFF"/>
                  </a:outerShdw>
                </a:effectLst>
                <a:latin typeface="Humnst777 BT" pitchFamily="34" charset="0"/>
              </a:rPr>
              <a:t>Land Slide Hazard </a:t>
            </a:r>
            <a:r>
              <a:rPr lang="en-US" b="1" dirty="0" err="1" smtClean="0">
                <a:effectLst>
                  <a:outerShdw blurRad="38100" dist="38100" dir="2700000" algn="tl">
                    <a:srgbClr val="FFFFFF"/>
                  </a:outerShdw>
                </a:effectLst>
                <a:latin typeface="Humnst777 BT" pitchFamily="34" charset="0"/>
              </a:rPr>
              <a:t>Zonation</a:t>
            </a:r>
            <a:endParaRPr lang="en-US" b="1" dirty="0" smtClean="0">
              <a:effectLst>
                <a:outerShdw blurRad="38100" dist="38100" dir="2700000" algn="tl">
                  <a:srgbClr val="FFFFFF"/>
                </a:outerShdw>
              </a:effectLst>
              <a:latin typeface="Humnst777 BT" pitchFamily="34" charset="0"/>
            </a:endParaRPr>
          </a:p>
          <a:p>
            <a:pPr marL="231775" indent="-231775">
              <a:buFont typeface="Wingdings" pitchFamily="2" charset="2"/>
              <a:buChar char="Ø"/>
            </a:pPr>
            <a:endParaRPr lang="en-US" b="1" dirty="0" smtClean="0">
              <a:effectLst>
                <a:outerShdw blurRad="38100" dist="38100" dir="2700000" algn="tl">
                  <a:srgbClr val="FFFFFF"/>
                </a:outerShdw>
              </a:effectLst>
              <a:latin typeface="Humnst777 BT" pitchFamily="34" charset="0"/>
            </a:endParaRPr>
          </a:p>
          <a:p>
            <a:pPr marL="230188" indent="-230188"/>
            <a:r>
              <a:rPr lang="en-GB" b="1" dirty="0" smtClean="0">
                <a:solidFill>
                  <a:schemeClr val="accent2">
                    <a:lumMod val="50000"/>
                  </a:schemeClr>
                </a:solidFill>
                <a:latin typeface="Humnst777 BT" pitchFamily="34" charset="0"/>
              </a:rPr>
              <a:t>LAND</a:t>
            </a:r>
            <a:endParaRPr lang="en-US" b="1" dirty="0" smtClean="0">
              <a:latin typeface="Humnst777 BT" pitchFamily="34" charset="0"/>
            </a:endParaRPr>
          </a:p>
          <a:p>
            <a:pPr marL="230188" indent="-230188">
              <a:buFont typeface="Wingdings" pitchFamily="2" charset="2"/>
              <a:buChar char="Ø"/>
            </a:pPr>
            <a:r>
              <a:rPr lang="en-US" b="1" dirty="0" err="1" smtClean="0">
                <a:latin typeface="Humnst777 BT" pitchFamily="34" charset="0"/>
              </a:rPr>
              <a:t>Landuse</a:t>
            </a:r>
            <a:r>
              <a:rPr lang="en-US" b="1" dirty="0" smtClean="0">
                <a:latin typeface="Humnst777 BT" pitchFamily="34" charset="0"/>
              </a:rPr>
              <a:t>/Land Cover Mapping</a:t>
            </a:r>
          </a:p>
          <a:p>
            <a:pPr marL="230188" indent="-230188">
              <a:buFont typeface="Wingdings" pitchFamily="2" charset="2"/>
              <a:buChar char="Ø"/>
            </a:pPr>
            <a:r>
              <a:rPr lang="en-US" b="1" dirty="0" smtClean="0">
                <a:latin typeface="Humnst777 BT" pitchFamily="34" charset="0"/>
              </a:rPr>
              <a:t>Wasteland Mapping</a:t>
            </a:r>
          </a:p>
          <a:p>
            <a:pPr marL="230188" indent="-230188">
              <a:buFont typeface="Wingdings" pitchFamily="2" charset="2"/>
              <a:buChar char="Ø"/>
            </a:pPr>
            <a:r>
              <a:rPr lang="en-US" b="1" dirty="0" smtClean="0">
                <a:latin typeface="Humnst777 BT" pitchFamily="34" charset="0"/>
              </a:rPr>
              <a:t>Urban Sprawl Studies</a:t>
            </a:r>
          </a:p>
          <a:p>
            <a:pPr marL="230188" indent="-230188">
              <a:buFont typeface="Wingdings" pitchFamily="2" charset="2"/>
              <a:buChar char="Ø"/>
            </a:pPr>
            <a:r>
              <a:rPr lang="en-US" b="1" dirty="0" smtClean="0">
                <a:latin typeface="Humnst777 BT" pitchFamily="34" charset="0"/>
              </a:rPr>
              <a:t>Large Scale Mapping</a:t>
            </a:r>
          </a:p>
          <a:p>
            <a:pPr marL="230188" indent="-230188" eaLnBrk="0" hangingPunct="0">
              <a:buFont typeface="Wingdings" pitchFamily="2" charset="2"/>
              <a:buChar char="Ø"/>
            </a:pPr>
            <a:endParaRPr lang="en-US" b="1" dirty="0" smtClean="0">
              <a:effectLst>
                <a:outerShdw blurRad="38100" dist="38100" dir="2700000" algn="tl">
                  <a:srgbClr val="FFFFFF"/>
                </a:outerShdw>
              </a:effectLst>
              <a:latin typeface="Humnst777 BT" pitchFamily="34" charset="0"/>
            </a:endParaRPr>
          </a:p>
          <a:p>
            <a:pPr marL="230188" indent="-230188" eaLnBrk="0" hangingPunct="0">
              <a:buFont typeface="Wingdings" pitchFamily="2" charset="2"/>
              <a:buChar char="Ø"/>
            </a:pPr>
            <a:endParaRPr lang="en-US" b="1" dirty="0">
              <a:solidFill>
                <a:srgbClr val="FF33CC"/>
              </a:solidFill>
              <a:effectLst>
                <a:outerShdw blurRad="38100" dist="38100" dir="2700000" algn="tl">
                  <a:srgbClr val="FFFFFF"/>
                </a:outerShdw>
              </a:effectLst>
              <a:ea typeface="Arial Unicode MS" pitchFamily="34" charset="-128"/>
              <a:cs typeface="Arial Unicode MS" pitchFamily="34" charset="-128"/>
            </a:endParaRPr>
          </a:p>
        </p:txBody>
      </p:sp>
      <p:sp>
        <p:nvSpPr>
          <p:cNvPr id="11" name="Прямоугольник 10"/>
          <p:cNvSpPr/>
          <p:nvPr/>
        </p:nvSpPr>
        <p:spPr>
          <a:xfrm>
            <a:off x="3807024" y="661677"/>
            <a:ext cx="4209870" cy="369332"/>
          </a:xfrm>
          <a:prstGeom prst="rect">
            <a:avLst/>
          </a:prstGeom>
        </p:spPr>
        <p:txBody>
          <a:bodyPr wrap="none">
            <a:spAutoFit/>
          </a:bodyPr>
          <a:lstStyle/>
          <a:p>
            <a:pPr algn="ctr">
              <a:spcBef>
                <a:spcPct val="50000"/>
              </a:spcBef>
            </a:pPr>
            <a:r>
              <a:rPr lang="en-US" b="1" dirty="0" smtClean="0">
                <a:solidFill>
                  <a:schemeClr val="accent2">
                    <a:lumMod val="50000"/>
                  </a:schemeClr>
                </a:solidFill>
              </a:rPr>
              <a:t>EARTH OBSERVATION – APPLICATIONS </a:t>
            </a:r>
            <a:endParaRPr lang="en-US" b="1" dirty="0">
              <a:solidFill>
                <a:schemeClr val="accent2">
                  <a:lumMod val="50000"/>
                </a:schemeClr>
              </a:solidFill>
            </a:endParaRPr>
          </a:p>
        </p:txBody>
      </p:sp>
      <p:pic>
        <p:nvPicPr>
          <p:cNvPr id="13" name="Picture 29" descr="marine resources"/>
          <p:cNvPicPr>
            <a:picLocks noChangeAspect="1" noChangeArrowheads="1"/>
          </p:cNvPicPr>
          <p:nvPr/>
        </p:nvPicPr>
        <p:blipFill>
          <a:blip r:embed="rId2" cstate="print">
            <a:lum bright="6000" contrast="-42000"/>
          </a:blip>
          <a:srcRect/>
          <a:stretch>
            <a:fillRect/>
          </a:stretch>
        </p:blipFill>
        <p:spPr bwMode="auto">
          <a:xfrm>
            <a:off x="9327311" y="2636853"/>
            <a:ext cx="2667000" cy="2000250"/>
          </a:xfrm>
          <a:prstGeom prst="rect">
            <a:avLst/>
          </a:prstGeom>
          <a:noFill/>
        </p:spPr>
      </p:pic>
      <p:grpSp>
        <p:nvGrpSpPr>
          <p:cNvPr id="14" name="Group 33"/>
          <p:cNvGrpSpPr>
            <a:grpSpLocks/>
          </p:cNvGrpSpPr>
          <p:nvPr/>
        </p:nvGrpSpPr>
        <p:grpSpPr bwMode="auto">
          <a:xfrm>
            <a:off x="5110911" y="2078053"/>
            <a:ext cx="2971800" cy="1905000"/>
            <a:chOff x="2304" y="1632"/>
            <a:chExt cx="1500" cy="876"/>
          </a:xfrm>
        </p:grpSpPr>
        <p:pic>
          <p:nvPicPr>
            <p:cNvPr id="15" name="Picture 31" descr="River flood"/>
            <p:cNvPicPr>
              <a:picLocks noChangeAspect="1" noChangeArrowheads="1"/>
            </p:cNvPicPr>
            <p:nvPr/>
          </p:nvPicPr>
          <p:blipFill>
            <a:blip r:embed="rId3" cstate="print">
              <a:lum bright="-16000" contrast="34000"/>
            </a:blip>
            <a:srcRect/>
            <a:stretch>
              <a:fillRect/>
            </a:stretch>
          </p:blipFill>
          <p:spPr bwMode="auto">
            <a:xfrm>
              <a:off x="2304" y="1632"/>
              <a:ext cx="900" cy="582"/>
            </a:xfrm>
            <a:prstGeom prst="rect">
              <a:avLst/>
            </a:prstGeom>
            <a:solidFill>
              <a:srgbClr val="00FF00"/>
            </a:solidFill>
            <a:ln w="9525">
              <a:noFill/>
              <a:miter lim="800000"/>
              <a:headEnd/>
              <a:tailEnd/>
            </a:ln>
          </p:spPr>
        </p:pic>
        <p:pic>
          <p:nvPicPr>
            <p:cNvPr id="16" name="Picture 32" descr="Forest fire"/>
            <p:cNvPicPr>
              <a:picLocks noChangeAspect="1" noChangeArrowheads="1"/>
            </p:cNvPicPr>
            <p:nvPr/>
          </p:nvPicPr>
          <p:blipFill>
            <a:blip r:embed="rId4" cstate="print">
              <a:lum bright="-16000" contrast="34000"/>
            </a:blip>
            <a:srcRect/>
            <a:stretch>
              <a:fillRect/>
            </a:stretch>
          </p:blipFill>
          <p:spPr bwMode="auto">
            <a:xfrm>
              <a:off x="2928" y="1968"/>
              <a:ext cx="876" cy="540"/>
            </a:xfrm>
            <a:prstGeom prst="rect">
              <a:avLst/>
            </a:prstGeom>
            <a:solidFill>
              <a:srgbClr val="00FF00"/>
            </a:solidFill>
            <a:ln w="9525">
              <a:noFill/>
              <a:miter lim="800000"/>
              <a:headEnd/>
              <a:tailEnd/>
            </a:ln>
          </p:spPr>
        </p:pic>
      </p:grpSp>
      <p:sp>
        <p:nvSpPr>
          <p:cNvPr id="17" name="Прямоугольник 16"/>
          <p:cNvSpPr/>
          <p:nvPr/>
        </p:nvSpPr>
        <p:spPr>
          <a:xfrm>
            <a:off x="8311311" y="1603688"/>
            <a:ext cx="4051300" cy="923330"/>
          </a:xfrm>
          <a:prstGeom prst="rect">
            <a:avLst/>
          </a:prstGeom>
        </p:spPr>
        <p:txBody>
          <a:bodyPr wrap="square">
            <a:spAutoFit/>
          </a:bodyPr>
          <a:lstStyle/>
          <a:p>
            <a:pPr marL="231775" indent="-231775"/>
            <a:r>
              <a:rPr lang="en-US" b="1" dirty="0" smtClean="0">
                <a:solidFill>
                  <a:schemeClr val="accent2">
                    <a:lumMod val="50000"/>
                  </a:schemeClr>
                </a:solidFill>
                <a:effectLst>
                  <a:outerShdw blurRad="38100" dist="38100" dir="2700000" algn="tl">
                    <a:srgbClr val="FFFFFF"/>
                  </a:outerShdw>
                </a:effectLst>
                <a:latin typeface="Humnst777 BT" pitchFamily="34" charset="0"/>
              </a:rPr>
              <a:t>OCEAN</a:t>
            </a:r>
          </a:p>
          <a:p>
            <a:pPr marL="231775" indent="-231775" eaLnBrk="0" hangingPunct="0">
              <a:buFont typeface="Wingdings" pitchFamily="2" charset="2"/>
              <a:buChar char="Ø"/>
            </a:pPr>
            <a:r>
              <a:rPr lang="en-US" b="1" dirty="0" smtClean="0">
                <a:effectLst>
                  <a:outerShdw blurRad="38100" dist="38100" dir="2700000" algn="tl">
                    <a:srgbClr val="FFFFFF"/>
                  </a:outerShdw>
                </a:effectLst>
                <a:latin typeface="Humnst777 BT" pitchFamily="34" charset="0"/>
              </a:rPr>
              <a:t>Potential Fishing Zone (PFZ)</a:t>
            </a:r>
          </a:p>
          <a:p>
            <a:pPr marL="231775" indent="-231775" eaLnBrk="0" hangingPunct="0">
              <a:buFont typeface="Wingdings" pitchFamily="2" charset="2"/>
              <a:buChar char="Ø"/>
            </a:pPr>
            <a:r>
              <a:rPr lang="en-US" b="1" dirty="0" smtClean="0">
                <a:effectLst>
                  <a:outerShdw blurRad="38100" dist="38100" dir="2700000" algn="tl">
                    <a:srgbClr val="FFFFFF"/>
                  </a:outerShdw>
                </a:effectLst>
                <a:latin typeface="Humnst777 BT" pitchFamily="34" charset="0"/>
              </a:rPr>
              <a:t>Coastal Zone Mapping</a:t>
            </a:r>
          </a:p>
        </p:txBody>
      </p:sp>
      <p:sp>
        <p:nvSpPr>
          <p:cNvPr id="18" name="Прямоугольник 17"/>
          <p:cNvSpPr/>
          <p:nvPr/>
        </p:nvSpPr>
        <p:spPr>
          <a:xfrm>
            <a:off x="5166829" y="4589402"/>
            <a:ext cx="3327400" cy="1588127"/>
          </a:xfrm>
          <a:prstGeom prst="rect">
            <a:avLst/>
          </a:prstGeom>
        </p:spPr>
        <p:txBody>
          <a:bodyPr wrap="square">
            <a:spAutoFit/>
          </a:bodyPr>
          <a:lstStyle/>
          <a:p>
            <a:pPr marL="176213" indent="-176213" eaLnBrk="0" hangingPunct="0">
              <a:lnSpc>
                <a:spcPct val="110000"/>
              </a:lnSpc>
            </a:pPr>
            <a:r>
              <a:rPr lang="en-US" b="1" dirty="0" smtClean="0">
                <a:solidFill>
                  <a:schemeClr val="accent2">
                    <a:lumMod val="50000"/>
                  </a:schemeClr>
                </a:solidFill>
                <a:effectLst>
                  <a:outerShdw blurRad="38100" dist="38100" dir="2700000" algn="tl">
                    <a:srgbClr val="FFFFFF"/>
                  </a:outerShdw>
                </a:effectLst>
                <a:latin typeface="Arial  "/>
              </a:rPr>
              <a:t>WEATHER &amp; CLIMATE</a:t>
            </a:r>
          </a:p>
          <a:p>
            <a:pPr marL="176213" indent="-176213" eaLnBrk="0" hangingPunct="0">
              <a:lnSpc>
                <a:spcPct val="110000"/>
              </a:lnSpc>
              <a:buFont typeface="Wingdings" pitchFamily="2" charset="2"/>
              <a:buChar char="Ø"/>
            </a:pPr>
            <a:r>
              <a:rPr lang="en-US" b="1" dirty="0" smtClean="0">
                <a:effectLst>
                  <a:outerShdw blurRad="38100" dist="38100" dir="2700000" algn="tl">
                    <a:srgbClr val="FFFFFF"/>
                  </a:outerShdw>
                </a:effectLst>
              </a:rPr>
              <a:t>Extended Range  </a:t>
            </a:r>
            <a:br>
              <a:rPr lang="en-US" b="1" dirty="0" smtClean="0">
                <a:effectLst>
                  <a:outerShdw blurRad="38100" dist="38100" dir="2700000" algn="tl">
                    <a:srgbClr val="FFFFFF"/>
                  </a:outerShdw>
                </a:effectLst>
              </a:rPr>
            </a:br>
            <a:r>
              <a:rPr lang="en-US" b="1" dirty="0" smtClean="0">
                <a:effectLst>
                  <a:outerShdw blurRad="38100" dist="38100" dir="2700000" algn="tl">
                    <a:srgbClr val="FFFFFF"/>
                  </a:outerShdw>
                </a:effectLst>
              </a:rPr>
              <a:t>Monsoon Forecasting</a:t>
            </a:r>
          </a:p>
          <a:p>
            <a:pPr marL="176213" indent="-176213" eaLnBrk="0" hangingPunct="0">
              <a:buFont typeface="Wingdings" pitchFamily="2" charset="2"/>
              <a:buChar char="Ø"/>
            </a:pPr>
            <a:r>
              <a:rPr lang="en-US" b="1" dirty="0" smtClean="0">
                <a:effectLst>
                  <a:outerShdw blurRad="38100" dist="38100" dir="2700000" algn="tl">
                    <a:srgbClr val="FFFFFF"/>
                  </a:outerShdw>
                </a:effectLst>
              </a:rPr>
              <a:t>Ocean State Forecasting</a:t>
            </a:r>
          </a:p>
          <a:p>
            <a:pPr marL="176213" indent="-176213" eaLnBrk="0" hangingPunct="0">
              <a:lnSpc>
                <a:spcPct val="110000"/>
              </a:lnSpc>
              <a:buFont typeface="Wingdings" pitchFamily="2" charset="2"/>
              <a:buChar char="Ø"/>
            </a:pPr>
            <a:r>
              <a:rPr lang="en-US" b="1" dirty="0" smtClean="0">
                <a:effectLst>
                  <a:outerShdw blurRad="38100" dist="38100" dir="2700000" algn="tl">
                    <a:srgbClr val="FFFFFF"/>
                  </a:outerShdw>
                </a:effectLst>
              </a:rPr>
              <a:t>Regional Climate Model</a:t>
            </a:r>
          </a:p>
        </p:txBody>
      </p:sp>
      <p:pic>
        <p:nvPicPr>
          <p:cNvPr id="19" name="Picture 28" descr="Open land"/>
          <p:cNvPicPr>
            <a:picLocks noChangeAspect="1" noChangeArrowheads="1"/>
          </p:cNvPicPr>
          <p:nvPr/>
        </p:nvPicPr>
        <p:blipFill>
          <a:blip r:embed="rId5" cstate="print">
            <a:lum bright="-2000" contrast="-12000"/>
          </a:blip>
          <a:srcRect/>
          <a:stretch>
            <a:fillRect/>
          </a:stretch>
        </p:blipFill>
        <p:spPr bwMode="auto">
          <a:xfrm>
            <a:off x="932611" y="5011753"/>
            <a:ext cx="3048000" cy="1600200"/>
          </a:xfrm>
          <a:prstGeom prst="rect">
            <a:avLst/>
          </a:prstGeom>
          <a:noFill/>
          <a:ln w="9525">
            <a:noFill/>
            <a:miter lim="800000"/>
            <a:headEnd/>
            <a:tailEnd/>
          </a:ln>
        </p:spPr>
      </p:pic>
      <p:pic>
        <p:nvPicPr>
          <p:cNvPr id="21" name="Picture 48" descr="INSAT rain fall map-trim"/>
          <p:cNvPicPr>
            <a:picLocks noChangeAspect="1" noChangeArrowheads="1"/>
          </p:cNvPicPr>
          <p:nvPr/>
        </p:nvPicPr>
        <p:blipFill>
          <a:blip r:embed="rId6" cstate="print"/>
          <a:srcRect/>
          <a:stretch>
            <a:fillRect/>
          </a:stretch>
        </p:blipFill>
        <p:spPr bwMode="auto">
          <a:xfrm>
            <a:off x="8898354" y="5021989"/>
            <a:ext cx="1447800" cy="1354138"/>
          </a:xfrm>
          <a:prstGeom prst="rect">
            <a:avLst/>
          </a:prstGeom>
          <a:noFill/>
        </p:spPr>
      </p:pic>
      <p:grpSp>
        <p:nvGrpSpPr>
          <p:cNvPr id="24" name="Группа 23"/>
          <p:cNvGrpSpPr/>
          <p:nvPr/>
        </p:nvGrpSpPr>
        <p:grpSpPr>
          <a:xfrm>
            <a:off x="189781" y="81060"/>
            <a:ext cx="12002219" cy="1509623"/>
            <a:chOff x="189781" y="81060"/>
            <a:chExt cx="12002219" cy="1509623"/>
          </a:xfrm>
        </p:grpSpPr>
        <p:pic>
          <p:nvPicPr>
            <p:cNvPr id="25" name="Рисунок 7" descr="http://1.bp.blogspot.com/-Pps0wL1P7fE/VNyk80RqAcI/AAAAAAAAAKU/xwCjdy-xaMs/s1600/logo.gif"/>
            <p:cNvPicPr>
              <a:picLocks noChangeAspect="1" noChangeArrowheads="1"/>
            </p:cNvPicPr>
            <p:nvPr/>
          </p:nvPicPr>
          <p:blipFill>
            <a:blip r:embed="rId7" cstate="print"/>
            <a:srcRect/>
            <a:stretch>
              <a:fillRect/>
            </a:stretch>
          </p:blipFill>
          <p:spPr bwMode="auto">
            <a:xfrm>
              <a:off x="8617789" y="223771"/>
              <a:ext cx="3574211" cy="612101"/>
            </a:xfrm>
            <a:prstGeom prst="roundRect">
              <a:avLst/>
            </a:prstGeom>
            <a:noFill/>
            <a:ln w="9525">
              <a:noFill/>
              <a:miter lim="800000"/>
              <a:headEnd/>
              <a:tailEnd/>
            </a:ln>
          </p:spPr>
        </p:pic>
        <p:pic>
          <p:nvPicPr>
            <p:cNvPr id="26" name="Рисунок 25" descr="http://diplomiya.com/sites/default/files/styles/medium/public/institution_img/logokgtu.jpg?itok=ehztlG8o"/>
            <p:cNvPicPr/>
            <p:nvPr/>
          </p:nvPicPr>
          <p:blipFill>
            <a:blip r:embed="rId8"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p:nvPr/>
        </p:nvPicPr>
        <p:blipFill>
          <a:blip r:embed="rId2" cstate="print"/>
          <a:srcRect l="6413" r="10245" b="17562"/>
          <a:stretch>
            <a:fillRect/>
          </a:stretch>
        </p:blipFill>
        <p:spPr bwMode="auto">
          <a:xfrm>
            <a:off x="1988972" y="939242"/>
            <a:ext cx="8927148" cy="5021263"/>
          </a:xfrm>
          <a:prstGeom prst="rect">
            <a:avLst/>
          </a:prstGeom>
          <a:noFill/>
          <a:ln w="9525">
            <a:noFill/>
            <a:miter lim="800000"/>
            <a:headEnd/>
            <a:tailEnd/>
          </a:ln>
        </p:spPr>
      </p:pic>
      <p:sp>
        <p:nvSpPr>
          <p:cNvPr id="16" name="Прямоугольник 15"/>
          <p:cNvSpPr/>
          <p:nvPr/>
        </p:nvSpPr>
        <p:spPr>
          <a:xfrm>
            <a:off x="3689138" y="357679"/>
            <a:ext cx="4975593" cy="369332"/>
          </a:xfrm>
          <a:prstGeom prst="rect">
            <a:avLst/>
          </a:prstGeom>
        </p:spPr>
        <p:txBody>
          <a:bodyPr wrap="none">
            <a:spAutoFit/>
          </a:bodyPr>
          <a:lstStyle/>
          <a:p>
            <a:pPr algn="ctr">
              <a:spcBef>
                <a:spcPct val="50000"/>
              </a:spcBef>
            </a:pPr>
            <a:r>
              <a:rPr lang="en-US" b="1" dirty="0" smtClean="0">
                <a:solidFill>
                  <a:schemeClr val="accent2">
                    <a:lumMod val="50000"/>
                  </a:schemeClr>
                </a:solidFill>
              </a:rPr>
              <a:t>OPERATIONAL COMMUNICATION SATELLITES  </a:t>
            </a:r>
            <a:endParaRPr lang="en-US" b="1" dirty="0">
              <a:solidFill>
                <a:schemeClr val="accent2">
                  <a:lumMod val="50000"/>
                </a:schemeClr>
              </a:solidFill>
            </a:endParaRPr>
          </a:p>
        </p:txBody>
      </p:sp>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963761" y="426009"/>
            <a:ext cx="6921500" cy="4154984"/>
          </a:xfrm>
          <a:prstGeom prst="rect">
            <a:avLst/>
          </a:prstGeom>
        </p:spPr>
        <p:txBody>
          <a:bodyPr wrap="square">
            <a:spAutoFit/>
          </a:bodyPr>
          <a:lstStyle/>
          <a:p>
            <a:pPr algn="ctr">
              <a:spcBef>
                <a:spcPct val="50000"/>
              </a:spcBef>
            </a:pPr>
            <a:r>
              <a:rPr lang="en-US" sz="1600" dirty="0" smtClean="0">
                <a:solidFill>
                  <a:schemeClr val="accent2">
                    <a:lumMod val="75000"/>
                  </a:schemeClr>
                </a:solidFill>
              </a:rPr>
              <a:t>Indian National Satellite (INSAT) System</a:t>
            </a:r>
          </a:p>
          <a:p>
            <a:pPr>
              <a:lnSpc>
                <a:spcPct val="150000"/>
              </a:lnSpc>
              <a:spcBef>
                <a:spcPct val="50000"/>
              </a:spcBef>
            </a:pPr>
            <a:r>
              <a:rPr lang="en-US" sz="1600" dirty="0" smtClean="0"/>
              <a:t>Commissioned in 1983, INSAT is a multipurpose satellite system for telecommunications, television broadcasting, meteorology, disaster warning and search and rescue. Besides telecommunications and regular broadcasting services, INSAT is widely used for interactive education, developmental communication and telemedicine. Meteorological imaging and direct-to-community broadcast capabilities of INSAT help in issuing warnings on impending cyclones. INSAT also carries transponders dedicated to search and rescue operations as part of international COSPAS/ SARSAT </a:t>
            </a:r>
            <a:r>
              <a:rPr lang="en-US" sz="1600" dirty="0" err="1" smtClean="0"/>
              <a:t>programme</a:t>
            </a:r>
            <a:r>
              <a:rPr lang="en-US" sz="1600" dirty="0" smtClean="0"/>
              <a:t>.</a:t>
            </a:r>
            <a:r>
              <a:rPr lang="en-US" sz="1600" b="1" dirty="0" smtClean="0">
                <a:solidFill>
                  <a:schemeClr val="accent2">
                    <a:lumMod val="50000"/>
                  </a:schemeClr>
                </a:solidFill>
              </a:rPr>
              <a:t> </a:t>
            </a:r>
          </a:p>
          <a:p>
            <a:pPr algn="ctr">
              <a:spcBef>
                <a:spcPct val="50000"/>
              </a:spcBef>
            </a:pPr>
            <a:endParaRPr lang="en-US" sz="1600" b="1" dirty="0">
              <a:solidFill>
                <a:schemeClr val="accent2">
                  <a:lumMod val="50000"/>
                </a:schemeClr>
              </a:solidFill>
            </a:endParaRPr>
          </a:p>
        </p:txBody>
      </p:sp>
      <p:grpSp>
        <p:nvGrpSpPr>
          <p:cNvPr id="8" name="Group 11"/>
          <p:cNvGrpSpPr>
            <a:grpSpLocks/>
          </p:cNvGrpSpPr>
          <p:nvPr/>
        </p:nvGrpSpPr>
        <p:grpSpPr bwMode="auto">
          <a:xfrm>
            <a:off x="8991600" y="871496"/>
            <a:ext cx="2667000" cy="1752600"/>
            <a:chOff x="0" y="0"/>
            <a:chExt cx="1920" cy="1288"/>
          </a:xfrm>
        </p:grpSpPr>
        <p:pic>
          <p:nvPicPr>
            <p:cNvPr id="9" name="Picture 8" descr="Broadcasting B&amp;W"/>
            <p:cNvPicPr>
              <a:picLocks noChangeAspect="1" noChangeArrowheads="1"/>
            </p:cNvPicPr>
            <p:nvPr/>
          </p:nvPicPr>
          <p:blipFill>
            <a:blip r:embed="rId2" cstate="print">
              <a:lum bright="56000" contrast="46000"/>
            </a:blip>
            <a:srcRect t="4358" b="2065"/>
            <a:stretch>
              <a:fillRect/>
            </a:stretch>
          </p:blipFill>
          <p:spPr bwMode="auto">
            <a:xfrm>
              <a:off x="0" y="0"/>
              <a:ext cx="1872" cy="1224"/>
            </a:xfrm>
            <a:prstGeom prst="rect">
              <a:avLst/>
            </a:prstGeom>
            <a:noFill/>
            <a:ln w="9525">
              <a:noFill/>
              <a:miter lim="800000"/>
              <a:headEnd/>
              <a:tailEnd/>
            </a:ln>
          </p:spPr>
        </p:pic>
        <p:pic>
          <p:nvPicPr>
            <p:cNvPr id="10" name="Picture 5" descr="Television_4"/>
            <p:cNvPicPr>
              <a:picLocks noChangeAspect="1" noChangeArrowheads="1"/>
            </p:cNvPicPr>
            <p:nvPr/>
          </p:nvPicPr>
          <p:blipFill>
            <a:blip r:embed="rId3" cstate="print"/>
            <a:srcRect/>
            <a:stretch>
              <a:fillRect/>
            </a:stretch>
          </p:blipFill>
          <p:spPr bwMode="auto">
            <a:xfrm>
              <a:off x="1008" y="502"/>
              <a:ext cx="912" cy="786"/>
            </a:xfrm>
            <a:prstGeom prst="rect">
              <a:avLst/>
            </a:prstGeom>
            <a:noFill/>
            <a:ln w="9525">
              <a:noFill/>
              <a:miter lim="800000"/>
              <a:headEnd/>
              <a:tailEnd/>
            </a:ln>
          </p:spPr>
        </p:pic>
      </p:grpSp>
      <p:grpSp>
        <p:nvGrpSpPr>
          <p:cNvPr id="11" name="Group 35"/>
          <p:cNvGrpSpPr>
            <a:grpSpLocks/>
          </p:cNvGrpSpPr>
          <p:nvPr/>
        </p:nvGrpSpPr>
        <p:grpSpPr bwMode="auto">
          <a:xfrm>
            <a:off x="9144000" y="2649496"/>
            <a:ext cx="2743200" cy="1066800"/>
            <a:chOff x="0" y="1008"/>
            <a:chExt cx="1728" cy="672"/>
          </a:xfrm>
        </p:grpSpPr>
        <p:sp>
          <p:nvSpPr>
            <p:cNvPr id="12" name="Text Box 26"/>
            <p:cNvSpPr txBox="1">
              <a:spLocks noChangeArrowheads="1"/>
            </p:cNvSpPr>
            <p:nvPr/>
          </p:nvSpPr>
          <p:spPr bwMode="auto">
            <a:xfrm>
              <a:off x="0" y="1008"/>
              <a:ext cx="1056" cy="212"/>
            </a:xfrm>
            <a:prstGeom prst="rect">
              <a:avLst/>
            </a:prstGeom>
            <a:noFill/>
            <a:ln w="9525">
              <a:noFill/>
              <a:miter lim="800000"/>
              <a:headEnd/>
              <a:tailEnd/>
            </a:ln>
            <a:effectLst/>
          </p:spPr>
          <p:txBody>
            <a:bodyPr>
              <a:spAutoFit/>
            </a:bodyPr>
            <a:lstStyle/>
            <a:p>
              <a:pPr algn="ctr"/>
              <a:r>
                <a:rPr lang="en-US" sz="1600" b="1" dirty="0">
                  <a:solidFill>
                    <a:schemeClr val="accent2">
                      <a:lumMod val="50000"/>
                    </a:schemeClr>
                  </a:solidFill>
                </a:rPr>
                <a:t>BROADCAST</a:t>
              </a:r>
            </a:p>
          </p:txBody>
        </p:sp>
        <p:sp>
          <p:nvSpPr>
            <p:cNvPr id="13" name="Rectangle 27"/>
            <p:cNvSpPr>
              <a:spLocks noChangeArrowheads="1"/>
            </p:cNvSpPr>
            <p:nvPr/>
          </p:nvSpPr>
          <p:spPr bwMode="auto">
            <a:xfrm>
              <a:off x="0" y="1200"/>
              <a:ext cx="1728" cy="480"/>
            </a:xfrm>
            <a:prstGeom prst="rect">
              <a:avLst/>
            </a:prstGeom>
            <a:noFill/>
            <a:ln w="3175">
              <a:noFill/>
              <a:miter lim="800000"/>
              <a:headEnd/>
              <a:tailEnd/>
            </a:ln>
            <a:effectLst/>
          </p:spPr>
          <p:txBody>
            <a:bodyPr/>
            <a:lstStyle/>
            <a:p>
              <a:pPr marL="233363" indent="-233363">
                <a:buFont typeface="Wingdings" pitchFamily="2" charset="2"/>
                <a:buChar char="Ø"/>
              </a:pPr>
              <a:r>
                <a:rPr lang="en-US" sz="1400" b="1" dirty="0">
                  <a:solidFill>
                    <a:schemeClr val="accent4">
                      <a:lumMod val="50000"/>
                    </a:schemeClr>
                  </a:solidFill>
                </a:rPr>
                <a:t>Television </a:t>
              </a:r>
              <a:r>
                <a:rPr lang="en-GB" sz="1400" b="1" dirty="0">
                  <a:solidFill>
                    <a:schemeClr val="accent4">
                      <a:lumMod val="50000"/>
                    </a:schemeClr>
                  </a:solidFill>
                </a:rPr>
                <a:t>Bro</a:t>
              </a:r>
              <a:r>
                <a:rPr lang="en-US" sz="1400" b="1" dirty="0" err="1">
                  <a:solidFill>
                    <a:schemeClr val="accent4">
                      <a:lumMod val="50000"/>
                    </a:schemeClr>
                  </a:solidFill>
                </a:rPr>
                <a:t>adcasting</a:t>
              </a:r>
              <a:endParaRPr lang="en-US" sz="1400" b="1" dirty="0">
                <a:solidFill>
                  <a:schemeClr val="accent4">
                    <a:lumMod val="50000"/>
                  </a:schemeClr>
                </a:solidFill>
              </a:endParaRPr>
            </a:p>
            <a:p>
              <a:pPr marL="233363" indent="-233363">
                <a:buFont typeface="Wingdings" pitchFamily="2" charset="2"/>
                <a:buChar char="Ø"/>
              </a:pPr>
              <a:r>
                <a:rPr lang="en-US" sz="1400" b="1" dirty="0">
                  <a:solidFill>
                    <a:schemeClr val="accent4">
                      <a:lumMod val="50000"/>
                    </a:schemeClr>
                  </a:solidFill>
                </a:rPr>
                <a:t>Direct To Home (DTH)</a:t>
              </a:r>
            </a:p>
            <a:p>
              <a:pPr marL="233363" indent="-233363">
                <a:buFont typeface="Wingdings" pitchFamily="2" charset="2"/>
                <a:buChar char="Ø"/>
              </a:pPr>
              <a:r>
                <a:rPr lang="en-US" sz="1400" b="1" dirty="0">
                  <a:solidFill>
                    <a:schemeClr val="accent4">
                      <a:lumMod val="50000"/>
                    </a:schemeClr>
                  </a:solidFill>
                </a:rPr>
                <a:t>TV &amp; Radio Networking</a:t>
              </a:r>
            </a:p>
          </p:txBody>
        </p:sp>
      </p:grpSp>
      <p:grpSp>
        <p:nvGrpSpPr>
          <p:cNvPr id="14" name="Group 56"/>
          <p:cNvGrpSpPr>
            <a:grpSpLocks/>
          </p:cNvGrpSpPr>
          <p:nvPr/>
        </p:nvGrpSpPr>
        <p:grpSpPr bwMode="auto">
          <a:xfrm>
            <a:off x="8704050" y="3714401"/>
            <a:ext cx="2209800" cy="2357438"/>
            <a:chOff x="4368" y="0"/>
            <a:chExt cx="1392" cy="1485"/>
          </a:xfrm>
        </p:grpSpPr>
        <p:pic>
          <p:nvPicPr>
            <p:cNvPr id="17" name="Picture 12" descr="Telecom2"/>
            <p:cNvPicPr>
              <a:picLocks noChangeAspect="1" noChangeArrowheads="1"/>
            </p:cNvPicPr>
            <p:nvPr/>
          </p:nvPicPr>
          <p:blipFill>
            <a:blip r:embed="rId4" cstate="print">
              <a:lum contrast="42000"/>
            </a:blip>
            <a:srcRect/>
            <a:stretch>
              <a:fillRect/>
            </a:stretch>
          </p:blipFill>
          <p:spPr bwMode="auto">
            <a:xfrm>
              <a:off x="5083" y="0"/>
              <a:ext cx="677" cy="818"/>
            </a:xfrm>
            <a:prstGeom prst="rect">
              <a:avLst/>
            </a:prstGeom>
            <a:noFill/>
          </p:spPr>
        </p:pic>
        <p:pic>
          <p:nvPicPr>
            <p:cNvPr id="18" name="Picture 55" descr="Indian village ladies"/>
            <p:cNvPicPr>
              <a:picLocks noChangeAspect="1" noChangeArrowheads="1"/>
            </p:cNvPicPr>
            <p:nvPr/>
          </p:nvPicPr>
          <p:blipFill>
            <a:blip r:embed="rId5" cstate="print"/>
            <a:srcRect/>
            <a:stretch>
              <a:fillRect/>
            </a:stretch>
          </p:blipFill>
          <p:spPr bwMode="auto">
            <a:xfrm>
              <a:off x="4368" y="720"/>
              <a:ext cx="1008" cy="765"/>
            </a:xfrm>
            <a:prstGeom prst="rect">
              <a:avLst/>
            </a:prstGeom>
            <a:noFill/>
          </p:spPr>
        </p:pic>
      </p:grpSp>
      <p:grpSp>
        <p:nvGrpSpPr>
          <p:cNvPr id="19" name="Group 38"/>
          <p:cNvGrpSpPr>
            <a:grpSpLocks/>
          </p:cNvGrpSpPr>
          <p:nvPr/>
        </p:nvGrpSpPr>
        <p:grpSpPr bwMode="auto">
          <a:xfrm>
            <a:off x="9937465" y="5604237"/>
            <a:ext cx="2667000" cy="1066800"/>
            <a:chOff x="3936" y="432"/>
            <a:chExt cx="1680" cy="672"/>
          </a:xfrm>
        </p:grpSpPr>
        <p:sp>
          <p:nvSpPr>
            <p:cNvPr id="20" name="Rectangle 36"/>
            <p:cNvSpPr>
              <a:spLocks noChangeArrowheads="1"/>
            </p:cNvSpPr>
            <p:nvPr/>
          </p:nvSpPr>
          <p:spPr bwMode="auto">
            <a:xfrm>
              <a:off x="3936" y="624"/>
              <a:ext cx="1344" cy="480"/>
            </a:xfrm>
            <a:prstGeom prst="rect">
              <a:avLst/>
            </a:prstGeom>
            <a:noFill/>
            <a:ln w="3175">
              <a:noFill/>
              <a:miter lim="800000"/>
              <a:headEnd/>
              <a:tailEnd/>
            </a:ln>
            <a:effectLst/>
          </p:spPr>
          <p:txBody>
            <a:bodyPr/>
            <a:lstStyle/>
            <a:p>
              <a:pPr marL="233363" indent="-233363">
                <a:buFont typeface="Wingdings" pitchFamily="2" charset="2"/>
                <a:buChar char="Ø"/>
              </a:pPr>
              <a:r>
                <a:rPr lang="en-US" sz="1400" b="1" dirty="0">
                  <a:solidFill>
                    <a:schemeClr val="accent4">
                      <a:lumMod val="50000"/>
                    </a:schemeClr>
                  </a:solidFill>
                </a:rPr>
                <a:t>Speech Circuits On </a:t>
              </a:r>
              <a:br>
                <a:rPr lang="en-US" sz="1400" b="1" dirty="0">
                  <a:solidFill>
                    <a:schemeClr val="accent4">
                      <a:lumMod val="50000"/>
                    </a:schemeClr>
                  </a:solidFill>
                </a:rPr>
              </a:br>
              <a:r>
                <a:rPr lang="en-US" sz="1400" b="1" dirty="0">
                  <a:solidFill>
                    <a:schemeClr val="accent4">
                      <a:lumMod val="50000"/>
                    </a:schemeClr>
                  </a:solidFill>
                </a:rPr>
                <a:t>Trunk Routes</a:t>
              </a:r>
            </a:p>
            <a:p>
              <a:pPr marL="233363" indent="-233363">
                <a:buFont typeface="Wingdings" pitchFamily="2" charset="2"/>
                <a:buChar char="Ø"/>
              </a:pPr>
              <a:r>
                <a:rPr lang="en-US" sz="1400" b="1" dirty="0">
                  <a:solidFill>
                    <a:schemeClr val="accent4">
                      <a:lumMod val="50000"/>
                    </a:schemeClr>
                  </a:solidFill>
                </a:rPr>
                <a:t>VSAT Connectivity</a:t>
              </a:r>
            </a:p>
          </p:txBody>
        </p:sp>
        <p:sp>
          <p:nvSpPr>
            <p:cNvPr id="21" name="Text Box 37"/>
            <p:cNvSpPr txBox="1">
              <a:spLocks noChangeArrowheads="1"/>
            </p:cNvSpPr>
            <p:nvPr/>
          </p:nvSpPr>
          <p:spPr bwMode="auto">
            <a:xfrm>
              <a:off x="3936" y="432"/>
              <a:ext cx="1680" cy="212"/>
            </a:xfrm>
            <a:prstGeom prst="rect">
              <a:avLst/>
            </a:prstGeom>
            <a:noFill/>
            <a:ln w="9525">
              <a:noFill/>
              <a:miter lim="800000"/>
              <a:headEnd/>
              <a:tailEnd/>
            </a:ln>
            <a:effectLst/>
          </p:spPr>
          <p:txBody>
            <a:bodyPr>
              <a:spAutoFit/>
            </a:bodyPr>
            <a:lstStyle/>
            <a:p>
              <a:r>
                <a:rPr lang="en-US" sz="1600" b="1" dirty="0">
                  <a:solidFill>
                    <a:schemeClr val="accent2">
                      <a:lumMod val="50000"/>
                    </a:schemeClr>
                  </a:solidFill>
                </a:rPr>
                <a:t>COMMUNICATION</a:t>
              </a:r>
            </a:p>
          </p:txBody>
        </p:sp>
      </p:grpSp>
      <p:pic>
        <p:nvPicPr>
          <p:cNvPr id="22" name="Picture 17" descr="INSAT met picture-Rev"/>
          <p:cNvPicPr>
            <a:picLocks noChangeAspect="1" noChangeArrowheads="1"/>
          </p:cNvPicPr>
          <p:nvPr/>
        </p:nvPicPr>
        <p:blipFill>
          <a:blip r:embed="rId6" cstate="print">
            <a:grayscl/>
          </a:blip>
          <a:srcRect/>
          <a:stretch>
            <a:fillRect/>
          </a:stretch>
        </p:blipFill>
        <p:spPr bwMode="auto">
          <a:xfrm>
            <a:off x="534589" y="4291968"/>
            <a:ext cx="1536053" cy="1587500"/>
          </a:xfrm>
          <a:prstGeom prst="rect">
            <a:avLst/>
          </a:prstGeom>
          <a:noFill/>
        </p:spPr>
      </p:pic>
      <p:grpSp>
        <p:nvGrpSpPr>
          <p:cNvPr id="23" name="Group 30"/>
          <p:cNvGrpSpPr>
            <a:grpSpLocks/>
          </p:cNvGrpSpPr>
          <p:nvPr/>
        </p:nvGrpSpPr>
        <p:grpSpPr bwMode="auto">
          <a:xfrm>
            <a:off x="2200403" y="4704245"/>
            <a:ext cx="2603500" cy="1181100"/>
            <a:chOff x="0" y="2976"/>
            <a:chExt cx="1824" cy="744"/>
          </a:xfrm>
        </p:grpSpPr>
        <p:sp>
          <p:nvSpPr>
            <p:cNvPr id="24" name="Text Box 28"/>
            <p:cNvSpPr txBox="1">
              <a:spLocks noChangeArrowheads="1"/>
            </p:cNvSpPr>
            <p:nvPr/>
          </p:nvSpPr>
          <p:spPr bwMode="auto">
            <a:xfrm>
              <a:off x="0" y="2976"/>
              <a:ext cx="1440" cy="212"/>
            </a:xfrm>
            <a:prstGeom prst="rect">
              <a:avLst/>
            </a:prstGeom>
            <a:noFill/>
            <a:ln w="9525">
              <a:noFill/>
              <a:miter lim="800000"/>
              <a:headEnd/>
              <a:tailEnd/>
            </a:ln>
            <a:effectLst/>
          </p:spPr>
          <p:txBody>
            <a:bodyPr>
              <a:spAutoFit/>
            </a:bodyPr>
            <a:lstStyle/>
            <a:p>
              <a:r>
                <a:rPr lang="en-US" sz="1600" b="1" dirty="0">
                  <a:solidFill>
                    <a:schemeClr val="accent2">
                      <a:lumMod val="50000"/>
                    </a:schemeClr>
                  </a:solidFill>
                </a:rPr>
                <a:t>METEOROLOGICAL</a:t>
              </a:r>
            </a:p>
          </p:txBody>
        </p:sp>
        <p:sp>
          <p:nvSpPr>
            <p:cNvPr id="25" name="Rectangle 29"/>
            <p:cNvSpPr>
              <a:spLocks noChangeArrowheads="1"/>
            </p:cNvSpPr>
            <p:nvPr/>
          </p:nvSpPr>
          <p:spPr bwMode="auto">
            <a:xfrm>
              <a:off x="0" y="3144"/>
              <a:ext cx="1824" cy="576"/>
            </a:xfrm>
            <a:prstGeom prst="rect">
              <a:avLst/>
            </a:prstGeom>
            <a:noFill/>
            <a:ln w="3175">
              <a:noFill/>
              <a:miter lim="800000"/>
              <a:headEnd/>
              <a:tailEnd/>
            </a:ln>
            <a:effectLst/>
          </p:spPr>
          <p:txBody>
            <a:bodyPr/>
            <a:lstStyle/>
            <a:p>
              <a:pPr marL="233363" indent="-233363">
                <a:buFont typeface="Wingdings" pitchFamily="2" charset="2"/>
                <a:buChar char="Ø"/>
              </a:pPr>
              <a:r>
                <a:rPr lang="en-US" sz="1400" b="1" dirty="0">
                  <a:solidFill>
                    <a:schemeClr val="accent4">
                      <a:lumMod val="50000"/>
                    </a:schemeClr>
                  </a:solidFill>
                </a:rPr>
                <a:t>Meteorological Imaging</a:t>
              </a:r>
            </a:p>
            <a:p>
              <a:pPr marL="233363" indent="-233363">
                <a:buFont typeface="Wingdings" pitchFamily="2" charset="2"/>
                <a:buChar char="Ø"/>
              </a:pPr>
              <a:r>
                <a:rPr lang="en-US" sz="1400" b="1" dirty="0">
                  <a:solidFill>
                    <a:schemeClr val="accent4">
                      <a:lumMod val="50000"/>
                    </a:schemeClr>
                  </a:solidFill>
                </a:rPr>
                <a:t>Data Collection Platform</a:t>
              </a:r>
            </a:p>
            <a:p>
              <a:pPr marL="233363" indent="-233363">
                <a:buFont typeface="Wingdings" pitchFamily="2" charset="2"/>
                <a:buChar char="Ø"/>
              </a:pPr>
              <a:r>
                <a:rPr lang="en-US" sz="1400" b="1" dirty="0">
                  <a:solidFill>
                    <a:schemeClr val="accent4">
                      <a:lumMod val="50000"/>
                    </a:schemeClr>
                  </a:solidFill>
                </a:rPr>
                <a:t>Disaster Warning</a:t>
              </a:r>
            </a:p>
          </p:txBody>
        </p:sp>
      </p:grpSp>
      <p:grpSp>
        <p:nvGrpSpPr>
          <p:cNvPr id="26" name="Group 24"/>
          <p:cNvGrpSpPr>
            <a:grpSpLocks/>
          </p:cNvGrpSpPr>
          <p:nvPr/>
        </p:nvGrpSpPr>
        <p:grpSpPr bwMode="auto">
          <a:xfrm>
            <a:off x="4962558" y="4334619"/>
            <a:ext cx="2336800" cy="1498600"/>
            <a:chOff x="2064" y="2112"/>
            <a:chExt cx="2206" cy="1494"/>
          </a:xfrm>
        </p:grpSpPr>
        <p:pic>
          <p:nvPicPr>
            <p:cNvPr id="27" name="Picture 20" descr="Satnav2"/>
            <p:cNvPicPr>
              <a:picLocks noChangeAspect="1" noChangeArrowheads="1"/>
            </p:cNvPicPr>
            <p:nvPr/>
          </p:nvPicPr>
          <p:blipFill>
            <a:blip r:embed="rId7" cstate="print"/>
            <a:srcRect l="2756" t="12990" r="1181" b="12990"/>
            <a:stretch>
              <a:fillRect/>
            </a:stretch>
          </p:blipFill>
          <p:spPr bwMode="auto">
            <a:xfrm>
              <a:off x="2736" y="2928"/>
              <a:ext cx="1534" cy="678"/>
            </a:xfrm>
            <a:prstGeom prst="rect">
              <a:avLst/>
            </a:prstGeom>
            <a:noFill/>
          </p:spPr>
        </p:pic>
        <p:pic>
          <p:nvPicPr>
            <p:cNvPr id="28" name="Picture 19" descr="SAR"/>
            <p:cNvPicPr>
              <a:picLocks noChangeAspect="1" noChangeArrowheads="1"/>
            </p:cNvPicPr>
            <p:nvPr/>
          </p:nvPicPr>
          <p:blipFill>
            <a:blip r:embed="rId8" cstate="print"/>
            <a:srcRect l="21666"/>
            <a:stretch>
              <a:fillRect/>
            </a:stretch>
          </p:blipFill>
          <p:spPr bwMode="auto">
            <a:xfrm>
              <a:off x="2352" y="2112"/>
              <a:ext cx="849" cy="843"/>
            </a:xfrm>
            <a:prstGeom prst="rect">
              <a:avLst/>
            </a:prstGeom>
            <a:noFill/>
          </p:spPr>
        </p:pic>
        <p:pic>
          <p:nvPicPr>
            <p:cNvPr id="29" name="Picture 18" descr="MSS"/>
            <p:cNvPicPr>
              <a:picLocks noChangeAspect="1" noChangeArrowheads="1"/>
            </p:cNvPicPr>
            <p:nvPr/>
          </p:nvPicPr>
          <p:blipFill>
            <a:blip r:embed="rId9" cstate="print"/>
            <a:srcRect/>
            <a:stretch>
              <a:fillRect/>
            </a:stretch>
          </p:blipFill>
          <p:spPr bwMode="auto">
            <a:xfrm>
              <a:off x="2064" y="2640"/>
              <a:ext cx="460" cy="690"/>
            </a:xfrm>
            <a:prstGeom prst="rect">
              <a:avLst/>
            </a:prstGeom>
            <a:noFill/>
          </p:spPr>
        </p:pic>
      </p:grpSp>
      <p:grpSp>
        <p:nvGrpSpPr>
          <p:cNvPr id="30" name="Group 34"/>
          <p:cNvGrpSpPr>
            <a:grpSpLocks/>
          </p:cNvGrpSpPr>
          <p:nvPr/>
        </p:nvGrpSpPr>
        <p:grpSpPr bwMode="auto">
          <a:xfrm>
            <a:off x="6311033" y="5746750"/>
            <a:ext cx="3124200" cy="1111250"/>
            <a:chOff x="1776" y="1900"/>
            <a:chExt cx="1968" cy="700"/>
          </a:xfrm>
        </p:grpSpPr>
        <p:sp>
          <p:nvSpPr>
            <p:cNvPr id="31" name="Text Box 31"/>
            <p:cNvSpPr txBox="1">
              <a:spLocks noChangeArrowheads="1"/>
            </p:cNvSpPr>
            <p:nvPr/>
          </p:nvSpPr>
          <p:spPr bwMode="auto">
            <a:xfrm>
              <a:off x="1872" y="1900"/>
              <a:ext cx="816" cy="212"/>
            </a:xfrm>
            <a:prstGeom prst="rect">
              <a:avLst/>
            </a:prstGeom>
            <a:noFill/>
            <a:ln w="9525">
              <a:noFill/>
              <a:miter lim="800000"/>
              <a:headEnd/>
              <a:tailEnd/>
            </a:ln>
            <a:effectLst/>
          </p:spPr>
          <p:txBody>
            <a:bodyPr>
              <a:spAutoFit/>
            </a:bodyPr>
            <a:lstStyle/>
            <a:p>
              <a:r>
                <a:rPr lang="en-US" sz="1600" b="1" dirty="0">
                  <a:solidFill>
                    <a:schemeClr val="accent2">
                      <a:lumMod val="50000"/>
                    </a:schemeClr>
                  </a:solidFill>
                </a:rPr>
                <a:t>OTHERS</a:t>
              </a:r>
            </a:p>
          </p:txBody>
        </p:sp>
        <p:sp>
          <p:nvSpPr>
            <p:cNvPr id="32" name="Rectangle 32"/>
            <p:cNvSpPr>
              <a:spLocks noChangeArrowheads="1"/>
            </p:cNvSpPr>
            <p:nvPr/>
          </p:nvSpPr>
          <p:spPr bwMode="auto">
            <a:xfrm>
              <a:off x="1776" y="2072"/>
              <a:ext cx="1968" cy="528"/>
            </a:xfrm>
            <a:prstGeom prst="rect">
              <a:avLst/>
            </a:prstGeom>
            <a:noFill/>
            <a:ln w="3175">
              <a:noFill/>
              <a:miter lim="800000"/>
              <a:headEnd/>
              <a:tailEnd/>
            </a:ln>
            <a:effectLst/>
          </p:spPr>
          <p:txBody>
            <a:bodyPr/>
            <a:lstStyle/>
            <a:p>
              <a:pPr marL="233363" indent="-233363">
                <a:buFont typeface="Wingdings" pitchFamily="2" charset="2"/>
                <a:buChar char="Ø"/>
              </a:pPr>
              <a:r>
                <a:rPr lang="en-US" sz="1400" b="1" dirty="0">
                  <a:solidFill>
                    <a:schemeClr val="accent4">
                      <a:lumMod val="50000"/>
                    </a:schemeClr>
                  </a:solidFill>
                </a:rPr>
                <a:t>Mobile Satellite Service</a:t>
              </a:r>
            </a:p>
            <a:p>
              <a:pPr marL="233363" indent="-233363">
                <a:buFont typeface="Wingdings" pitchFamily="2" charset="2"/>
                <a:buChar char="Ø"/>
              </a:pPr>
              <a:r>
                <a:rPr lang="en-US" sz="1400" b="1" dirty="0">
                  <a:solidFill>
                    <a:schemeClr val="accent4">
                      <a:lumMod val="50000"/>
                    </a:schemeClr>
                  </a:solidFill>
                </a:rPr>
                <a:t>Search and Rescue</a:t>
              </a:r>
            </a:p>
            <a:p>
              <a:pPr marL="233363" indent="-233363">
                <a:buFont typeface="Wingdings" pitchFamily="2" charset="2"/>
                <a:buChar char="Ø"/>
              </a:pPr>
              <a:r>
                <a:rPr lang="en-US" sz="1400" b="1" dirty="0">
                  <a:solidFill>
                    <a:schemeClr val="accent4">
                      <a:lumMod val="50000"/>
                    </a:schemeClr>
                  </a:solidFill>
                </a:rPr>
                <a:t>Satellite Navigation</a:t>
              </a:r>
            </a:p>
          </p:txBody>
        </p:sp>
      </p:grpSp>
      <p:grpSp>
        <p:nvGrpSpPr>
          <p:cNvPr id="33" name="Группа 32"/>
          <p:cNvGrpSpPr/>
          <p:nvPr/>
        </p:nvGrpSpPr>
        <p:grpSpPr>
          <a:xfrm>
            <a:off x="189781" y="81060"/>
            <a:ext cx="12002219" cy="1509623"/>
            <a:chOff x="189781" y="81060"/>
            <a:chExt cx="12002219" cy="1509623"/>
          </a:xfrm>
        </p:grpSpPr>
        <p:pic>
          <p:nvPicPr>
            <p:cNvPr id="34" name="Рисунок 7" descr="http://1.bp.blogspot.com/-Pps0wL1P7fE/VNyk80RqAcI/AAAAAAAAAKU/xwCjdy-xaMs/s1600/logo.gif"/>
            <p:cNvPicPr>
              <a:picLocks noChangeAspect="1" noChangeArrowheads="1"/>
            </p:cNvPicPr>
            <p:nvPr/>
          </p:nvPicPr>
          <p:blipFill>
            <a:blip r:embed="rId10" cstate="print"/>
            <a:srcRect/>
            <a:stretch>
              <a:fillRect/>
            </a:stretch>
          </p:blipFill>
          <p:spPr bwMode="auto">
            <a:xfrm>
              <a:off x="8617789" y="223771"/>
              <a:ext cx="3574211" cy="612101"/>
            </a:xfrm>
            <a:prstGeom prst="roundRect">
              <a:avLst/>
            </a:prstGeom>
            <a:noFill/>
            <a:ln w="9525">
              <a:noFill/>
              <a:miter lim="800000"/>
              <a:headEnd/>
              <a:tailEnd/>
            </a:ln>
          </p:spPr>
        </p:pic>
        <p:pic>
          <p:nvPicPr>
            <p:cNvPr id="35" name="Рисунок 34" descr="http://diplomiya.com/sites/default/files/styles/medium/public/institution_img/logokgtu.jpg?itok=ehztlG8o"/>
            <p:cNvPicPr/>
            <p:nvPr/>
          </p:nvPicPr>
          <p:blipFill>
            <a:blip r:embed="rId11"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987495" y="461582"/>
            <a:ext cx="9955842" cy="6186309"/>
          </a:xfrm>
          <a:prstGeom prst="rect">
            <a:avLst/>
          </a:prstGeom>
        </p:spPr>
        <p:txBody>
          <a:bodyPr wrap="square">
            <a:spAutoFit/>
          </a:bodyPr>
          <a:lstStyle/>
          <a:p>
            <a:r>
              <a:rPr lang="en-US" b="1" dirty="0" smtClean="0">
                <a:solidFill>
                  <a:schemeClr val="accent2">
                    <a:lumMod val="50000"/>
                  </a:schemeClr>
                </a:solidFill>
              </a:rPr>
              <a:t>                                     Tele-education</a:t>
            </a:r>
          </a:p>
          <a:p>
            <a:pPr>
              <a:lnSpc>
                <a:spcPct val="150000"/>
              </a:lnSpc>
            </a:pPr>
            <a:r>
              <a:rPr lang="en-US" dirty="0" smtClean="0"/>
              <a:t>In 2002, ISRO in consultation with various agencies came up with a report ‘Educating the Nation</a:t>
            </a:r>
          </a:p>
          <a:p>
            <a:pPr>
              <a:lnSpc>
                <a:spcPct val="150000"/>
              </a:lnSpc>
            </a:pPr>
            <a:r>
              <a:rPr lang="en-US" dirty="0" smtClean="0"/>
              <a:t>– Need for a Dedicated Satellite’. This report argues that education in the Indian context requires “a large number of channels and a dedicated satellite”. The report notes that the challenges for the India in the field of education are “complicated due to the pluralistic culture of multiple religion, language, customs and mores……..that of numbers and of quality. Indeed, the challenge is meaningfully educating a one billion strong nation on a continuing basis” Subsequently the </a:t>
            </a:r>
            <a:r>
              <a:rPr lang="en-US" dirty="0" err="1" smtClean="0"/>
              <a:t>EduSat</a:t>
            </a:r>
            <a:r>
              <a:rPr lang="en-US" dirty="0" smtClean="0"/>
              <a:t> project was conceived by ISRO in consultation with MHRD.</a:t>
            </a:r>
          </a:p>
          <a:p>
            <a:pPr>
              <a:lnSpc>
                <a:spcPct val="150000"/>
              </a:lnSpc>
            </a:pPr>
            <a:r>
              <a:rPr lang="en-US" dirty="0" smtClean="0"/>
              <a:t>Tele-education </a:t>
            </a:r>
            <a:r>
              <a:rPr lang="en-US" dirty="0" err="1" smtClean="0"/>
              <a:t>programme</a:t>
            </a:r>
            <a:r>
              <a:rPr lang="en-US" dirty="0" smtClean="0"/>
              <a:t> of ISRO, through INSAT/GSAT series of satellites, supports</a:t>
            </a:r>
          </a:p>
          <a:p>
            <a:pPr>
              <a:lnSpc>
                <a:spcPct val="150000"/>
              </a:lnSpc>
              <a:buFont typeface="Arial" pitchFamily="34" charset="0"/>
              <a:buChar char="•"/>
            </a:pPr>
            <a:r>
              <a:rPr lang="en-US" dirty="0" smtClean="0"/>
              <a:t> Services through audiovisual medium employing digital interactive classroom multimedia, multi-centric system </a:t>
            </a:r>
          </a:p>
          <a:p>
            <a:pPr>
              <a:lnSpc>
                <a:spcPct val="150000"/>
              </a:lnSpc>
            </a:pPr>
            <a:r>
              <a:rPr lang="en-US" dirty="0" smtClean="0"/>
              <a:t>• Sustainable Distance Education Service </a:t>
            </a:r>
          </a:p>
          <a:p>
            <a:pPr>
              <a:lnSpc>
                <a:spcPct val="150000"/>
              </a:lnSpc>
            </a:pPr>
            <a:r>
              <a:rPr lang="en-US" dirty="0" smtClean="0"/>
              <a:t>• School, college and higher levels of education and </a:t>
            </a:r>
            <a:r>
              <a:rPr lang="en-US" dirty="0" err="1" smtClean="0"/>
              <a:t>nonformal</a:t>
            </a:r>
            <a:r>
              <a:rPr lang="en-US" dirty="0" smtClean="0"/>
              <a:t> education</a:t>
            </a:r>
            <a:endParaRPr lang="ru-RU" dirty="0"/>
          </a:p>
        </p:txBody>
      </p:sp>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cstate="print"/>
          <a:srcRect l="12507" r="12133"/>
          <a:stretch>
            <a:fillRect/>
          </a:stretch>
        </p:blipFill>
        <p:spPr bwMode="auto">
          <a:xfrm>
            <a:off x="2203552" y="970277"/>
            <a:ext cx="8347075" cy="5380038"/>
          </a:xfrm>
          <a:prstGeom prst="rect">
            <a:avLst/>
          </a:prstGeom>
          <a:noFill/>
          <a:ln w="9525">
            <a:noFill/>
            <a:miter lim="800000"/>
            <a:headEnd/>
            <a:tailEnd/>
          </a:ln>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215551" y="835871"/>
            <a:ext cx="8412192" cy="5616380"/>
          </a:xfrm>
          <a:prstGeom prst="rect">
            <a:avLst/>
          </a:prstGeom>
        </p:spPr>
        <p:txBody>
          <a:bodyPr wrap="square">
            <a:spAutoFit/>
          </a:bodyPr>
          <a:lstStyle/>
          <a:p>
            <a:pPr>
              <a:lnSpc>
                <a:spcPct val="150000"/>
              </a:lnSpc>
            </a:pPr>
            <a:r>
              <a:rPr lang="en-US" sz="1600" b="1" i="1" dirty="0" smtClean="0">
                <a:solidFill>
                  <a:schemeClr val="accent2">
                    <a:lumMod val="50000"/>
                  </a:schemeClr>
                </a:solidFill>
              </a:rPr>
              <a:t>Teaching End</a:t>
            </a:r>
          </a:p>
          <a:p>
            <a:pPr>
              <a:lnSpc>
                <a:spcPct val="150000"/>
              </a:lnSpc>
            </a:pPr>
            <a:r>
              <a:rPr lang="en-US" sz="1600" dirty="0" smtClean="0"/>
              <a:t>The teaching end consists of a small studio and an uplink earth station. The studio, which</a:t>
            </a:r>
          </a:p>
          <a:p>
            <a:pPr>
              <a:lnSpc>
                <a:spcPct val="150000"/>
              </a:lnSpc>
            </a:pPr>
            <a:r>
              <a:rPr lang="en-US" sz="1600" dirty="0" smtClean="0"/>
              <a:t>originates live or recorded lectures, is linked to the uplink earth station. The lectures (visual images and the audio signal) are transmitted to the satellite from where they are beamed back to earth covering a large geographical area, for example, entire Punjab. The 6.3-metre antenna for uplink has been installed in Govt. Polytechnic College for Girls, ROPAR (Punjab). Presentation PC, DVD player and Digital camera are attached to the switcher and the switcher is used to select which of signal come among Presentation PC, DVD player and Digital camera etc. The presenter PC has a digital monitor that can be used as a ‘White Board (Not Black Board!)’.</a:t>
            </a:r>
          </a:p>
          <a:p>
            <a:pPr>
              <a:lnSpc>
                <a:spcPct val="150000"/>
              </a:lnSpc>
            </a:pPr>
            <a:r>
              <a:rPr lang="en-US" sz="1600" dirty="0" smtClean="0"/>
              <a:t>Teacher can write texts or draw pictures using a digital pen on this white board and this image also can be transmitted to students end. A </a:t>
            </a:r>
            <a:r>
              <a:rPr lang="en-US" sz="1600" dirty="0" err="1" smtClean="0"/>
              <a:t>mic</a:t>
            </a:r>
            <a:r>
              <a:rPr lang="en-US" sz="1600" dirty="0" smtClean="0"/>
              <a:t> is directly attached to Server. Finally the mixed output sends to the modem through server computer.</a:t>
            </a:r>
            <a:endParaRPr lang="ru-RU" sz="1600" dirty="0"/>
          </a:p>
        </p:txBody>
      </p:sp>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319068" y="835871"/>
            <a:ext cx="9448800" cy="5170646"/>
          </a:xfrm>
          <a:prstGeom prst="rect">
            <a:avLst/>
          </a:prstGeom>
        </p:spPr>
        <p:txBody>
          <a:bodyPr wrap="square">
            <a:spAutoFit/>
          </a:bodyPr>
          <a:lstStyle/>
          <a:p>
            <a:r>
              <a:rPr lang="en-US" sz="2400" b="1" i="1" dirty="0" smtClean="0">
                <a:solidFill>
                  <a:schemeClr val="accent2">
                    <a:lumMod val="50000"/>
                  </a:schemeClr>
                </a:solidFill>
              </a:rPr>
              <a:t>Receiving End of Classroom</a:t>
            </a:r>
          </a:p>
          <a:p>
            <a:pPr>
              <a:lnSpc>
                <a:spcPct val="150000"/>
              </a:lnSpc>
            </a:pPr>
            <a:r>
              <a:rPr lang="en-US" dirty="0" smtClean="0"/>
              <a:t>The live lectures are received at classrooms of the engineering and polytechnic colleges. There are two types of classrooms - interactive and non-interactive. The 1.2-meter antenna has been installed in each college. In the interactive classroom, the students can interact with the subject expert at the teaching end through a voice link via satellite (64 kbps audio return channel).The question and the subject expert's response to the  question can be heard live in all classrooms. </a:t>
            </a:r>
            <a:r>
              <a:rPr lang="en-US" dirty="0" err="1" smtClean="0"/>
              <a:t>Oninteractive</a:t>
            </a:r>
            <a:r>
              <a:rPr lang="en-US" dirty="0" smtClean="0"/>
              <a:t> classroom will have 'receive-only' facility and the students can interact with the subject expert via telephone line or mobile phone or internet.</a:t>
            </a:r>
          </a:p>
          <a:p>
            <a:pPr>
              <a:lnSpc>
                <a:spcPct val="150000"/>
              </a:lnSpc>
            </a:pPr>
            <a:endParaRPr lang="en-US" dirty="0" smtClean="0"/>
          </a:p>
          <a:p>
            <a:pPr>
              <a:lnSpc>
                <a:spcPct val="150000"/>
              </a:lnSpc>
            </a:pPr>
            <a:r>
              <a:rPr lang="en-US" sz="2400" b="1" i="1" dirty="0" smtClean="0">
                <a:solidFill>
                  <a:schemeClr val="accent2">
                    <a:lumMod val="50000"/>
                  </a:schemeClr>
                </a:solidFill>
              </a:rPr>
              <a:t>Spacecraft</a:t>
            </a:r>
          </a:p>
          <a:p>
            <a:pPr>
              <a:lnSpc>
                <a:spcPct val="150000"/>
              </a:lnSpc>
            </a:pPr>
            <a:r>
              <a:rPr lang="en-US" dirty="0" err="1" smtClean="0"/>
              <a:t>EduSat</a:t>
            </a:r>
            <a:r>
              <a:rPr lang="en-US" dirty="0" smtClean="0"/>
              <a:t>, world’s first satellite meant only for educational purposes, is being used.</a:t>
            </a:r>
            <a:endParaRPr lang="ru-RU" dirty="0"/>
          </a:p>
        </p:txBody>
      </p:sp>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cstate="print"/>
          <a:srcRect l="12988" r="12133"/>
          <a:stretch>
            <a:fillRect/>
          </a:stretch>
        </p:blipFill>
        <p:spPr bwMode="auto">
          <a:xfrm>
            <a:off x="2169153" y="835872"/>
            <a:ext cx="7151688" cy="4833938"/>
          </a:xfrm>
          <a:prstGeom prst="rect">
            <a:avLst/>
          </a:prstGeom>
          <a:noFill/>
          <a:ln w="9525">
            <a:noFill/>
            <a:miter lim="800000"/>
            <a:headEnd/>
            <a:tailEnd/>
          </a:ln>
        </p:spPr>
      </p:pic>
      <p:sp>
        <p:nvSpPr>
          <p:cNvPr id="10" name="Прямоугольник 9"/>
          <p:cNvSpPr/>
          <p:nvPr/>
        </p:nvSpPr>
        <p:spPr>
          <a:xfrm>
            <a:off x="2094541" y="5780025"/>
            <a:ext cx="7835900" cy="646331"/>
          </a:xfrm>
          <a:prstGeom prst="rect">
            <a:avLst/>
          </a:prstGeom>
        </p:spPr>
        <p:txBody>
          <a:bodyPr wrap="square">
            <a:spAutoFit/>
          </a:bodyPr>
          <a:lstStyle/>
          <a:p>
            <a:r>
              <a:rPr lang="en-US" dirty="0" smtClean="0"/>
              <a:t>By end 2012, 60 specialty hospitals in major cities connected to nearly 311 hospitals at rural and remote areas and 18 mobile telemedicine units</a:t>
            </a:r>
            <a:endParaRPr lang="ru-RU" dirty="0"/>
          </a:p>
        </p:txBody>
      </p:sp>
      <p:grpSp>
        <p:nvGrpSpPr>
          <p:cNvPr id="9" name="Группа 8"/>
          <p:cNvGrpSpPr/>
          <p:nvPr/>
        </p:nvGrpSpPr>
        <p:grpSpPr>
          <a:xfrm>
            <a:off x="189781" y="81060"/>
            <a:ext cx="12002219" cy="1509623"/>
            <a:chOff x="189781" y="81060"/>
            <a:chExt cx="12002219" cy="1509623"/>
          </a:xfrm>
        </p:grpSpPr>
        <p:pic>
          <p:nvPicPr>
            <p:cNvPr id="11"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948611" y="1240588"/>
            <a:ext cx="2105025" cy="238125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cstate="print"/>
          <a:srcRect/>
          <a:stretch>
            <a:fillRect/>
          </a:stretch>
        </p:blipFill>
        <p:spPr bwMode="auto">
          <a:xfrm>
            <a:off x="4056811" y="2174037"/>
            <a:ext cx="2209800" cy="2343150"/>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cstate="print"/>
          <a:srcRect/>
          <a:stretch>
            <a:fillRect/>
          </a:stretch>
        </p:blipFill>
        <p:spPr bwMode="auto">
          <a:xfrm>
            <a:off x="6269786" y="1278687"/>
            <a:ext cx="2305050" cy="2381250"/>
          </a:xfrm>
          <a:prstGeom prst="rect">
            <a:avLst/>
          </a:prstGeom>
          <a:noFill/>
          <a:ln w="9525">
            <a:noFill/>
            <a:miter lim="800000"/>
            <a:headEnd/>
            <a:tailEnd/>
          </a:ln>
          <a:effectLst/>
        </p:spPr>
      </p:pic>
      <p:pic>
        <p:nvPicPr>
          <p:cNvPr id="39941" name="Picture 5"/>
          <p:cNvPicPr>
            <a:picLocks noChangeAspect="1" noChangeArrowheads="1"/>
          </p:cNvPicPr>
          <p:nvPr/>
        </p:nvPicPr>
        <p:blipFill>
          <a:blip r:embed="rId5" cstate="print"/>
          <a:srcRect/>
          <a:stretch>
            <a:fillRect/>
          </a:stretch>
        </p:blipFill>
        <p:spPr bwMode="auto">
          <a:xfrm>
            <a:off x="8574836" y="2163974"/>
            <a:ext cx="2247900" cy="2428875"/>
          </a:xfrm>
          <a:prstGeom prst="rect">
            <a:avLst/>
          </a:prstGeom>
          <a:noFill/>
          <a:ln w="9525">
            <a:noFill/>
            <a:miter lim="800000"/>
            <a:headEnd/>
            <a:tailEnd/>
          </a:ln>
          <a:effectLst/>
        </p:spPr>
      </p:pic>
      <p:pic>
        <p:nvPicPr>
          <p:cNvPr id="39942" name="Picture 6"/>
          <p:cNvPicPr>
            <a:picLocks noChangeAspect="1" noChangeArrowheads="1"/>
          </p:cNvPicPr>
          <p:nvPr/>
        </p:nvPicPr>
        <p:blipFill>
          <a:blip r:embed="rId6" cstate="print"/>
          <a:srcRect/>
          <a:stretch>
            <a:fillRect/>
          </a:stretch>
        </p:blipFill>
        <p:spPr bwMode="auto">
          <a:xfrm>
            <a:off x="2201771" y="4951367"/>
            <a:ext cx="8558889" cy="998537"/>
          </a:xfrm>
          <a:prstGeom prst="rect">
            <a:avLst/>
          </a:prstGeom>
          <a:noFill/>
          <a:ln w="9525">
            <a:noFill/>
            <a:miter lim="800000"/>
            <a:headEnd/>
            <a:tailEnd/>
          </a:ln>
          <a:effectLst/>
        </p:spPr>
      </p:pic>
      <p:sp>
        <p:nvSpPr>
          <p:cNvPr id="12" name="Прямоугольник 11"/>
          <p:cNvSpPr/>
          <p:nvPr/>
        </p:nvSpPr>
        <p:spPr>
          <a:xfrm>
            <a:off x="3001123" y="6237461"/>
            <a:ext cx="7196585" cy="461665"/>
          </a:xfrm>
          <a:prstGeom prst="rect">
            <a:avLst/>
          </a:prstGeom>
        </p:spPr>
        <p:txBody>
          <a:bodyPr wrap="none">
            <a:spAutoFit/>
          </a:bodyPr>
          <a:lstStyle/>
          <a:p>
            <a:r>
              <a:rPr lang="en-US" sz="2400" b="1" dirty="0" smtClean="0">
                <a:solidFill>
                  <a:schemeClr val="accent2">
                    <a:lumMod val="50000"/>
                  </a:schemeClr>
                </a:solidFill>
              </a:rPr>
              <a:t>DISASTER MANAGEMENT SUPPORT (DMS) SYSTEM </a:t>
            </a:r>
            <a:endParaRPr lang="ru-RU" sz="2400" dirty="0">
              <a:solidFill>
                <a:schemeClr val="accent2">
                  <a:lumMod val="50000"/>
                </a:schemeClr>
              </a:solidFill>
            </a:endParaRPr>
          </a:p>
        </p:txBody>
      </p:sp>
      <p:grpSp>
        <p:nvGrpSpPr>
          <p:cNvPr id="11" name="Группа 10"/>
          <p:cNvGrpSpPr/>
          <p:nvPr/>
        </p:nvGrpSpPr>
        <p:grpSpPr>
          <a:xfrm>
            <a:off x="189781" y="81060"/>
            <a:ext cx="12002219" cy="1509623"/>
            <a:chOff x="189781" y="81060"/>
            <a:chExt cx="12002219" cy="1509623"/>
          </a:xfrm>
        </p:grpSpPr>
        <p:pic>
          <p:nvPicPr>
            <p:cNvPr id="13" name="Рисунок 7" descr="http://1.bp.blogspot.com/-Pps0wL1P7fE/VNyk80RqAcI/AAAAAAAAAKU/xwCjdy-xaMs/s1600/logo.gif"/>
            <p:cNvPicPr>
              <a:picLocks noChangeAspect="1" noChangeArrowheads="1"/>
            </p:cNvPicPr>
            <p:nvPr/>
          </p:nvPicPr>
          <p:blipFill>
            <a:blip r:embed="rId7" cstate="print"/>
            <a:srcRect/>
            <a:stretch>
              <a:fillRect/>
            </a:stretch>
          </p:blipFill>
          <p:spPr bwMode="auto">
            <a:xfrm>
              <a:off x="8617789" y="223771"/>
              <a:ext cx="3574211" cy="612101"/>
            </a:xfrm>
            <a:prstGeom prst="roundRect">
              <a:avLst/>
            </a:prstGeom>
            <a:noFill/>
            <a:ln w="9525">
              <a:noFill/>
              <a:miter lim="800000"/>
              <a:headEnd/>
              <a:tailEnd/>
            </a:ln>
          </p:spPr>
        </p:pic>
        <p:pic>
          <p:nvPicPr>
            <p:cNvPr id="14" name="Рисунок 13" descr="http://diplomiya.com/sites/default/files/styles/medium/public/institution_img/logokgtu.jpg?itok=ehztlG8o"/>
            <p:cNvPicPr/>
            <p:nvPr/>
          </p:nvPicPr>
          <p:blipFill>
            <a:blip r:embed="rId8"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402639" y="1155934"/>
            <a:ext cx="3128961" cy="2079875"/>
          </a:xfrm>
          <a:prstGeom prst="rect">
            <a:avLst/>
          </a:prstGeom>
          <a:noFill/>
          <a:ln w="9525">
            <a:noFill/>
            <a:miter lim="800000"/>
            <a:headEnd/>
            <a:tailEnd/>
          </a:ln>
          <a:effectLst/>
        </p:spPr>
      </p:pic>
      <p:sp>
        <p:nvSpPr>
          <p:cNvPr id="11" name="Прямоугольник 10"/>
          <p:cNvSpPr/>
          <p:nvPr/>
        </p:nvSpPr>
        <p:spPr>
          <a:xfrm>
            <a:off x="1596977" y="1206060"/>
            <a:ext cx="6464300" cy="4431983"/>
          </a:xfrm>
          <a:prstGeom prst="rect">
            <a:avLst/>
          </a:prstGeom>
        </p:spPr>
        <p:txBody>
          <a:bodyPr wrap="square">
            <a:spAutoFit/>
          </a:bodyPr>
          <a:lstStyle/>
          <a:p>
            <a:pPr algn="ctr">
              <a:lnSpc>
                <a:spcPct val="150000"/>
              </a:lnSpc>
            </a:pPr>
            <a:r>
              <a:rPr lang="en-US" sz="2400" b="1" dirty="0" smtClean="0">
                <a:solidFill>
                  <a:schemeClr val="accent2">
                    <a:lumMod val="50000"/>
                  </a:schemeClr>
                </a:solidFill>
              </a:rPr>
              <a:t>The History and Accomplishments of the Indian Space Program</a:t>
            </a:r>
          </a:p>
          <a:p>
            <a:pPr>
              <a:lnSpc>
                <a:spcPct val="150000"/>
              </a:lnSpc>
              <a:buFont typeface="Arial" pitchFamily="34" charset="0"/>
              <a:buChar char="•"/>
            </a:pPr>
            <a:r>
              <a:rPr lang="en-US" sz="2000" dirty="0" smtClean="0"/>
              <a:t>The Indian Space Research Organization has made the practical uses of space science, rather than prestige, a priority </a:t>
            </a:r>
          </a:p>
          <a:p>
            <a:pPr>
              <a:lnSpc>
                <a:spcPct val="150000"/>
              </a:lnSpc>
              <a:buFont typeface="Arial" pitchFamily="34" charset="0"/>
              <a:buChar char="•"/>
            </a:pPr>
            <a:r>
              <a:rPr lang="en-US" sz="2000" dirty="0" smtClean="0"/>
              <a:t>Uses satellites to search for water and minerals, to map resources, and to monitor the health of its forests</a:t>
            </a:r>
          </a:p>
          <a:p>
            <a:pPr>
              <a:lnSpc>
                <a:spcPct val="150000"/>
              </a:lnSpc>
              <a:buFont typeface="Arial" pitchFamily="34" charset="0"/>
              <a:buChar char="•"/>
            </a:pPr>
            <a:r>
              <a:rPr lang="en-US" sz="2000" dirty="0" smtClean="0"/>
              <a:t>India has planned its first manned space mission for 2015 </a:t>
            </a:r>
          </a:p>
        </p:txBody>
      </p:sp>
      <p:pic>
        <p:nvPicPr>
          <p:cNvPr id="12" name="Picture 2"/>
          <p:cNvPicPr>
            <a:picLocks noChangeAspect="1" noChangeArrowheads="1"/>
          </p:cNvPicPr>
          <p:nvPr/>
        </p:nvPicPr>
        <p:blipFill>
          <a:blip r:embed="rId3" cstate="print"/>
          <a:srcRect r="5413" b="2381"/>
          <a:stretch>
            <a:fillRect/>
          </a:stretch>
        </p:blipFill>
        <p:spPr bwMode="auto">
          <a:xfrm>
            <a:off x="7953374" y="3438759"/>
            <a:ext cx="3768725" cy="3151636"/>
          </a:xfrm>
          <a:prstGeom prst="rect">
            <a:avLst/>
          </a:prstGeom>
          <a:ln>
            <a:noFill/>
          </a:ln>
          <a:effectLst>
            <a:outerShdw blurRad="292100" dist="139700" dir="2700000" algn="tl" rotWithShape="0">
              <a:srgbClr val="333333">
                <a:alpha val="65000"/>
              </a:srgbClr>
            </a:outerShdw>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956555" y="1042918"/>
            <a:ext cx="3943708" cy="369332"/>
          </a:xfrm>
          <a:prstGeom prst="rect">
            <a:avLst/>
          </a:prstGeom>
        </p:spPr>
        <p:txBody>
          <a:bodyPr wrap="none">
            <a:spAutoFit/>
          </a:bodyPr>
          <a:lstStyle/>
          <a:p>
            <a:r>
              <a:rPr lang="en-US" b="1" dirty="0" smtClean="0"/>
              <a:t>Advanced Communication Satellite</a:t>
            </a:r>
            <a:endParaRPr lang="ru-RU" dirty="0"/>
          </a:p>
        </p:txBody>
      </p:sp>
      <p:pic>
        <p:nvPicPr>
          <p:cNvPr id="40962" name="Picture 2"/>
          <p:cNvPicPr>
            <a:picLocks noChangeAspect="1" noChangeArrowheads="1"/>
          </p:cNvPicPr>
          <p:nvPr/>
        </p:nvPicPr>
        <p:blipFill>
          <a:blip r:embed="rId2" cstate="print"/>
          <a:srcRect/>
          <a:stretch>
            <a:fillRect/>
          </a:stretch>
        </p:blipFill>
        <p:spPr bwMode="auto">
          <a:xfrm>
            <a:off x="9302750" y="3048447"/>
            <a:ext cx="2324100" cy="181927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a:stretch>
            <a:fillRect/>
          </a:stretch>
        </p:blipFill>
        <p:spPr bwMode="auto">
          <a:xfrm>
            <a:off x="2000250" y="1692722"/>
            <a:ext cx="3943350" cy="2830891"/>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cstate="print"/>
          <a:srcRect/>
          <a:stretch>
            <a:fillRect/>
          </a:stretch>
        </p:blipFill>
        <p:spPr bwMode="auto">
          <a:xfrm>
            <a:off x="7540625" y="1038672"/>
            <a:ext cx="1885950" cy="2333625"/>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cstate="print"/>
          <a:srcRect/>
          <a:stretch>
            <a:fillRect/>
          </a:stretch>
        </p:blipFill>
        <p:spPr bwMode="auto">
          <a:xfrm>
            <a:off x="1730375" y="4601022"/>
            <a:ext cx="7943850" cy="2143125"/>
          </a:xfrm>
          <a:prstGeom prst="rect">
            <a:avLst/>
          </a:prstGeom>
          <a:noFill/>
          <a:ln w="9525">
            <a:noFill/>
            <a:miter lim="800000"/>
            <a:headEnd/>
            <a:tailEnd/>
          </a:ln>
          <a:effectLst/>
        </p:spPr>
      </p:pic>
      <p:grpSp>
        <p:nvGrpSpPr>
          <p:cNvPr id="10" name="Группа 9"/>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6"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7"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66566" y="772156"/>
            <a:ext cx="6135298" cy="4401205"/>
          </a:xfrm>
          <a:prstGeom prst="rect">
            <a:avLst/>
          </a:prstGeom>
        </p:spPr>
        <p:txBody>
          <a:bodyPr wrap="square">
            <a:spAutoFit/>
          </a:bodyPr>
          <a:lstStyle/>
          <a:p>
            <a:r>
              <a:rPr lang="en-US" sz="1600" b="1" dirty="0" smtClean="0">
                <a:solidFill>
                  <a:schemeClr val="accent2">
                    <a:lumMod val="50000"/>
                  </a:schemeClr>
                </a:solidFill>
              </a:rPr>
              <a:t>GAGAN : Augmented Navigation</a:t>
            </a:r>
          </a:p>
          <a:p>
            <a:pPr>
              <a:lnSpc>
                <a:spcPct val="150000"/>
              </a:lnSpc>
            </a:pPr>
            <a:r>
              <a:rPr lang="en-US" sz="1600" dirty="0" smtClean="0"/>
              <a:t>• </a:t>
            </a:r>
            <a:r>
              <a:rPr lang="en-US" sz="1600" b="1" dirty="0" smtClean="0"/>
              <a:t>GAGAN : GPS Aided GEO Augmented Navigation</a:t>
            </a:r>
          </a:p>
          <a:p>
            <a:pPr>
              <a:lnSpc>
                <a:spcPct val="150000"/>
              </a:lnSpc>
            </a:pPr>
            <a:r>
              <a:rPr lang="en-US" sz="1600" dirty="0" smtClean="0"/>
              <a:t>– </a:t>
            </a:r>
            <a:r>
              <a:rPr lang="en-US" sz="1600" b="1" dirty="0" smtClean="0"/>
              <a:t>Jointly implemented by ISRO &amp; Airports Authority of India</a:t>
            </a:r>
          </a:p>
          <a:p>
            <a:pPr>
              <a:lnSpc>
                <a:spcPct val="150000"/>
              </a:lnSpc>
            </a:pPr>
            <a:r>
              <a:rPr lang="en-US" sz="1600" dirty="0" smtClean="0"/>
              <a:t>• </a:t>
            </a:r>
            <a:r>
              <a:rPr lang="en-US" sz="1600" b="1" dirty="0" smtClean="0"/>
              <a:t>Configuration</a:t>
            </a:r>
          </a:p>
          <a:p>
            <a:pPr>
              <a:lnSpc>
                <a:spcPct val="150000"/>
              </a:lnSpc>
            </a:pPr>
            <a:r>
              <a:rPr lang="en-US" sz="1600" dirty="0" smtClean="0"/>
              <a:t>– </a:t>
            </a:r>
            <a:r>
              <a:rPr lang="en-US" sz="1600" b="1" dirty="0" smtClean="0"/>
              <a:t>Ground Component (15 ref </a:t>
            </a:r>
            <a:r>
              <a:rPr lang="en-US" sz="1600" b="1" dirty="0" err="1" smtClean="0"/>
              <a:t>st</a:t>
            </a:r>
            <a:r>
              <a:rPr lang="en-US" sz="1600" b="1" dirty="0" smtClean="0"/>
              <a:t>; 3 uplink </a:t>
            </a:r>
            <a:r>
              <a:rPr lang="en-US" sz="1600" b="1" dirty="0" err="1" smtClean="0"/>
              <a:t>stn</a:t>
            </a:r>
            <a:r>
              <a:rPr lang="en-US" sz="1600" b="1" dirty="0" smtClean="0"/>
              <a:t>, 2 control </a:t>
            </a:r>
            <a:r>
              <a:rPr lang="en-US" sz="1600" b="1" dirty="0" err="1" smtClean="0"/>
              <a:t>stn</a:t>
            </a:r>
            <a:r>
              <a:rPr lang="en-US" sz="1600" b="1" dirty="0" smtClean="0"/>
              <a:t>)</a:t>
            </a:r>
          </a:p>
          <a:p>
            <a:pPr>
              <a:lnSpc>
                <a:spcPct val="150000"/>
              </a:lnSpc>
            </a:pPr>
            <a:r>
              <a:rPr lang="en-US" sz="1600" dirty="0" smtClean="0"/>
              <a:t>– </a:t>
            </a:r>
            <a:r>
              <a:rPr lang="en-US" sz="1600" b="1" dirty="0" smtClean="0"/>
              <a:t>Space Segment : Payloads on GSAT8 &amp; GSAT10</a:t>
            </a:r>
          </a:p>
          <a:p>
            <a:pPr>
              <a:lnSpc>
                <a:spcPct val="150000"/>
              </a:lnSpc>
            </a:pPr>
            <a:r>
              <a:rPr lang="en-US" sz="1600" dirty="0" smtClean="0"/>
              <a:t>• </a:t>
            </a:r>
            <a:r>
              <a:rPr lang="en-US" sz="1600" b="1" dirty="0" smtClean="0"/>
              <a:t>Certification</a:t>
            </a:r>
          </a:p>
          <a:p>
            <a:pPr>
              <a:lnSpc>
                <a:spcPct val="150000"/>
              </a:lnSpc>
            </a:pPr>
            <a:r>
              <a:rPr lang="en-US" sz="1600" dirty="0" smtClean="0"/>
              <a:t>• </a:t>
            </a:r>
            <a:r>
              <a:rPr lang="en-US" sz="1600" b="1" dirty="0" smtClean="0"/>
              <a:t>Indian aviation regulator DGCA issued certification for RNP0.1 </a:t>
            </a:r>
          </a:p>
          <a:p>
            <a:pPr>
              <a:lnSpc>
                <a:spcPct val="150000"/>
              </a:lnSpc>
            </a:pPr>
            <a:r>
              <a:rPr lang="en-US" sz="1600" b="1" dirty="0" smtClean="0"/>
              <a:t>(Required Navigation Performance, 0.1 Nautical Mile) service level on December 30, 2013.</a:t>
            </a:r>
          </a:p>
          <a:p>
            <a:pPr>
              <a:lnSpc>
                <a:spcPct val="150000"/>
              </a:lnSpc>
            </a:pPr>
            <a:r>
              <a:rPr lang="en-US" sz="1600" dirty="0" smtClean="0"/>
              <a:t>• </a:t>
            </a:r>
            <a:r>
              <a:rPr lang="en-US" sz="1600" b="1" dirty="0" smtClean="0"/>
              <a:t>Interoperable global system</a:t>
            </a:r>
            <a:endParaRPr lang="ru-RU" sz="1600" dirty="0"/>
          </a:p>
        </p:txBody>
      </p:sp>
      <p:pic>
        <p:nvPicPr>
          <p:cNvPr id="14337" name="Picture 1"/>
          <p:cNvPicPr>
            <a:picLocks noChangeAspect="1" noChangeArrowheads="1"/>
          </p:cNvPicPr>
          <p:nvPr/>
        </p:nvPicPr>
        <p:blipFill>
          <a:blip r:embed="rId2" cstate="print"/>
          <a:srcRect/>
          <a:stretch>
            <a:fillRect/>
          </a:stretch>
        </p:blipFill>
        <p:spPr bwMode="auto">
          <a:xfrm>
            <a:off x="7979992" y="1171716"/>
            <a:ext cx="4030133" cy="30226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6965501" y="4749008"/>
            <a:ext cx="3171825" cy="1647825"/>
          </a:xfrm>
          <a:prstGeom prst="rect">
            <a:avLst/>
          </a:prstGeom>
          <a:noFill/>
          <a:ln w="9525">
            <a:noFill/>
            <a:miter lim="800000"/>
            <a:headEnd/>
            <a:tailEnd/>
          </a:ln>
          <a:effectLst/>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279172" y="971845"/>
            <a:ext cx="8055410" cy="1768305"/>
          </a:xfrm>
          <a:prstGeom prst="rect">
            <a:avLst/>
          </a:prstGeom>
        </p:spPr>
        <p:txBody>
          <a:bodyPr wrap="none">
            <a:spAutoFit/>
          </a:bodyPr>
          <a:lstStyle/>
          <a:p>
            <a:r>
              <a:rPr lang="en-US" sz="1600" b="1" dirty="0" smtClean="0">
                <a:solidFill>
                  <a:schemeClr val="accent2">
                    <a:lumMod val="50000"/>
                  </a:schemeClr>
                </a:solidFill>
              </a:rPr>
              <a:t>Satellite Navigation – IRNSS (Indian Regional Navigation Satellite System)</a:t>
            </a:r>
          </a:p>
          <a:p>
            <a:pPr>
              <a:lnSpc>
                <a:spcPct val="150000"/>
              </a:lnSpc>
            </a:pPr>
            <a:r>
              <a:rPr lang="en-US" sz="1600" b="1" dirty="0" smtClean="0"/>
              <a:t>An Indigenous navigation system of seven-satellite constellation designed for</a:t>
            </a:r>
          </a:p>
          <a:p>
            <a:pPr>
              <a:lnSpc>
                <a:spcPct val="150000"/>
              </a:lnSpc>
            </a:pPr>
            <a:r>
              <a:rPr lang="en-US" sz="1600" b="1" dirty="0" smtClean="0"/>
              <a:t>providing position, navigation and timing services over Indian region</a:t>
            </a:r>
          </a:p>
          <a:p>
            <a:pPr>
              <a:lnSpc>
                <a:spcPct val="150000"/>
              </a:lnSpc>
            </a:pPr>
            <a:r>
              <a:rPr lang="en-US" sz="1600" b="1" dirty="0" smtClean="0"/>
              <a:t>• Three satellites are already in orbit; 4th Satellite to be launched in March 2015</a:t>
            </a:r>
          </a:p>
          <a:p>
            <a:pPr>
              <a:lnSpc>
                <a:spcPct val="150000"/>
              </a:lnSpc>
            </a:pPr>
            <a:r>
              <a:rPr lang="en-US" sz="1600" b="1" dirty="0" smtClean="0"/>
              <a:t>• Constellation is planned to be completed by 2015</a:t>
            </a:r>
            <a:endParaRPr lang="ru-RU" sz="1600" b="1" dirty="0"/>
          </a:p>
        </p:txBody>
      </p:sp>
      <p:pic>
        <p:nvPicPr>
          <p:cNvPr id="41986" name="Picture 2"/>
          <p:cNvPicPr>
            <a:picLocks noChangeAspect="1" noChangeArrowheads="1"/>
          </p:cNvPicPr>
          <p:nvPr/>
        </p:nvPicPr>
        <p:blipFill>
          <a:blip r:embed="rId2" cstate="print"/>
          <a:srcRect/>
          <a:stretch>
            <a:fillRect/>
          </a:stretch>
        </p:blipFill>
        <p:spPr bwMode="auto">
          <a:xfrm>
            <a:off x="2456592" y="3173413"/>
            <a:ext cx="7077075" cy="3381375"/>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173703" y="6225458"/>
            <a:ext cx="2857500" cy="476250"/>
          </a:xfrm>
          <a:prstGeom prst="rect">
            <a:avLst/>
          </a:prstGeom>
          <a:noFill/>
          <a:ln w="9525">
            <a:noFill/>
            <a:miter lim="800000"/>
            <a:headEnd/>
            <a:tailEnd/>
          </a:ln>
        </p:spPr>
      </p:pic>
      <p:pic>
        <p:nvPicPr>
          <p:cNvPr id="6" name="Рисунок 6" descr="http://www.inthefieldstories.net/content/uploads/2015/10/0028_Caren_Logo_medium.png"/>
          <p:cNvPicPr>
            <a:picLocks noChangeAspect="1" noChangeArrowheads="1"/>
          </p:cNvPicPr>
          <p:nvPr/>
        </p:nvPicPr>
        <p:blipFill>
          <a:blip r:embed="rId3" cstate="print"/>
          <a:srcRect t="30453" b="29630"/>
          <a:stretch>
            <a:fillRect/>
          </a:stretch>
        </p:blipFill>
        <p:spPr bwMode="auto">
          <a:xfrm>
            <a:off x="9105900" y="6020210"/>
            <a:ext cx="3086100" cy="609600"/>
          </a:xfrm>
          <a:prstGeom prst="rect">
            <a:avLst/>
          </a:prstGeom>
          <a:noFill/>
          <a:ln w="9525">
            <a:noFill/>
            <a:miter lim="800000"/>
            <a:headEnd/>
            <a:tailEnd/>
          </a:ln>
        </p:spPr>
      </p:pic>
      <p:pic>
        <p:nvPicPr>
          <p:cNvPr id="7" name="Рисунок 6" descr="http://diplomiya.com/sites/default/files/styles/medium/public/institution_img/logokgtu.jpg?itok=ehztlG8o"/>
          <p:cNvPicPr/>
          <p:nvPr/>
        </p:nvPicPr>
        <p:blipFill>
          <a:blip r:embed="rId4" cstate="print"/>
          <a:srcRect/>
          <a:stretch>
            <a:fillRect/>
          </a:stretch>
        </p:blipFill>
        <p:spPr bwMode="auto">
          <a:xfrm>
            <a:off x="0" y="1"/>
            <a:ext cx="1435100" cy="1092200"/>
          </a:xfrm>
          <a:prstGeom prst="rect">
            <a:avLst/>
          </a:prstGeom>
          <a:noFill/>
          <a:ln w="9525">
            <a:noFill/>
            <a:miter lim="800000"/>
            <a:headEnd/>
            <a:tailEnd/>
          </a:ln>
        </p:spPr>
      </p:pic>
      <p:sp>
        <p:nvSpPr>
          <p:cNvPr id="13" name="Прямоугольник 12"/>
          <p:cNvSpPr/>
          <p:nvPr/>
        </p:nvSpPr>
        <p:spPr>
          <a:xfrm>
            <a:off x="1714500" y="500440"/>
            <a:ext cx="8534400" cy="2539157"/>
          </a:xfrm>
          <a:prstGeom prst="rect">
            <a:avLst/>
          </a:prstGeom>
        </p:spPr>
        <p:txBody>
          <a:bodyPr wrap="square">
            <a:spAutoFit/>
          </a:bodyPr>
          <a:lstStyle/>
          <a:p>
            <a:pPr algn="ctr"/>
            <a:r>
              <a:rPr lang="en-US" sz="2400" b="1" dirty="0" smtClean="0">
                <a:solidFill>
                  <a:schemeClr val="accent2">
                    <a:lumMod val="50000"/>
                  </a:schemeClr>
                </a:solidFill>
              </a:rPr>
              <a:t>Navigation Program : IRNSS</a:t>
            </a:r>
          </a:p>
          <a:p>
            <a:pPr>
              <a:lnSpc>
                <a:spcPct val="150000"/>
              </a:lnSpc>
            </a:pPr>
            <a:r>
              <a:rPr lang="en-US" dirty="0" smtClean="0"/>
              <a:t>– </a:t>
            </a:r>
            <a:r>
              <a:rPr lang="en-US" b="1" dirty="0" smtClean="0"/>
              <a:t>7 satellite configuration (3 geostationary; 4 geo-synchronous)</a:t>
            </a:r>
          </a:p>
          <a:p>
            <a:pPr>
              <a:lnSpc>
                <a:spcPct val="150000"/>
              </a:lnSpc>
            </a:pPr>
            <a:r>
              <a:rPr lang="en-US" dirty="0" smtClean="0"/>
              <a:t>– </a:t>
            </a:r>
            <a:r>
              <a:rPr lang="en-US" b="1" dirty="0" smtClean="0"/>
              <a:t>IRNSS-1A was launched on Jul 1, 2013</a:t>
            </a:r>
          </a:p>
          <a:p>
            <a:pPr>
              <a:lnSpc>
                <a:spcPct val="150000"/>
              </a:lnSpc>
            </a:pPr>
            <a:r>
              <a:rPr lang="en-US" dirty="0" smtClean="0"/>
              <a:t>– </a:t>
            </a:r>
            <a:r>
              <a:rPr lang="en-US" b="1" dirty="0" smtClean="0"/>
              <a:t>Two satellites IRNSS-1B (Apr 4) and IRSNSS-1C (Oct 16) launched in 2014</a:t>
            </a:r>
          </a:p>
          <a:p>
            <a:pPr>
              <a:lnSpc>
                <a:spcPct val="150000"/>
              </a:lnSpc>
            </a:pPr>
            <a:r>
              <a:rPr lang="en-US" dirty="0" smtClean="0"/>
              <a:t>– </a:t>
            </a:r>
            <a:r>
              <a:rPr lang="en-US" b="1" dirty="0" smtClean="0"/>
              <a:t>IRNSS Signal-in-Space Interface Control Document (ICD) for</a:t>
            </a:r>
          </a:p>
          <a:p>
            <a:pPr>
              <a:lnSpc>
                <a:spcPct val="150000"/>
              </a:lnSpc>
            </a:pPr>
            <a:r>
              <a:rPr lang="en-US" b="1" dirty="0" smtClean="0"/>
              <a:t>Standard </a:t>
            </a:r>
            <a:r>
              <a:rPr lang="en-US" b="1" dirty="0" err="1" smtClean="0"/>
              <a:t>Positioing</a:t>
            </a:r>
            <a:r>
              <a:rPr lang="en-US" b="1" dirty="0" smtClean="0"/>
              <a:t> Service (SPS) released</a:t>
            </a:r>
            <a:endParaRPr lang="ru-RU" dirty="0"/>
          </a:p>
        </p:txBody>
      </p:sp>
      <p:pic>
        <p:nvPicPr>
          <p:cNvPr id="13313" name="Picture 1"/>
          <p:cNvPicPr>
            <a:picLocks noChangeAspect="1" noChangeArrowheads="1"/>
          </p:cNvPicPr>
          <p:nvPr/>
        </p:nvPicPr>
        <p:blipFill>
          <a:blip r:embed="rId5" cstate="print"/>
          <a:srcRect/>
          <a:stretch>
            <a:fillRect/>
          </a:stretch>
        </p:blipFill>
        <p:spPr bwMode="auto">
          <a:xfrm>
            <a:off x="1857375" y="3254375"/>
            <a:ext cx="8020050" cy="2686050"/>
          </a:xfrm>
          <a:prstGeom prst="rect">
            <a:avLst/>
          </a:prstGeom>
          <a:noFill/>
          <a:ln w="9525">
            <a:noFill/>
            <a:miter lim="800000"/>
            <a:headEnd/>
            <a:tailEnd/>
          </a:ln>
          <a:effectLst/>
        </p:spPr>
      </p:pic>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173703" y="6225458"/>
            <a:ext cx="2857500" cy="476250"/>
          </a:xfrm>
          <a:prstGeom prst="rect">
            <a:avLst/>
          </a:prstGeom>
          <a:noFill/>
          <a:ln w="9525">
            <a:noFill/>
            <a:miter lim="800000"/>
            <a:headEnd/>
            <a:tailEnd/>
          </a:ln>
        </p:spPr>
      </p:pic>
      <p:pic>
        <p:nvPicPr>
          <p:cNvPr id="6" name="Рисунок 6" descr="http://www.inthefieldstories.net/content/uploads/2015/10/0028_Caren_Logo_medium.png"/>
          <p:cNvPicPr>
            <a:picLocks noChangeAspect="1" noChangeArrowheads="1"/>
          </p:cNvPicPr>
          <p:nvPr/>
        </p:nvPicPr>
        <p:blipFill>
          <a:blip r:embed="rId3" cstate="print"/>
          <a:srcRect t="30453" b="29630"/>
          <a:stretch>
            <a:fillRect/>
          </a:stretch>
        </p:blipFill>
        <p:spPr bwMode="auto">
          <a:xfrm>
            <a:off x="9105900" y="6020210"/>
            <a:ext cx="3086100" cy="609600"/>
          </a:xfrm>
          <a:prstGeom prst="rect">
            <a:avLst/>
          </a:prstGeom>
          <a:noFill/>
          <a:ln w="9525">
            <a:noFill/>
            <a:miter lim="800000"/>
            <a:headEnd/>
            <a:tailEnd/>
          </a:ln>
        </p:spPr>
      </p:pic>
      <p:pic>
        <p:nvPicPr>
          <p:cNvPr id="7" name="Рисунок 6" descr="http://diplomiya.com/sites/default/files/styles/medium/public/institution_img/logokgtu.jpg?itok=ehztlG8o"/>
          <p:cNvPicPr/>
          <p:nvPr/>
        </p:nvPicPr>
        <p:blipFill>
          <a:blip r:embed="rId4" cstate="print"/>
          <a:srcRect/>
          <a:stretch>
            <a:fillRect/>
          </a:stretch>
        </p:blipFill>
        <p:spPr bwMode="auto">
          <a:xfrm>
            <a:off x="0" y="1"/>
            <a:ext cx="1435100" cy="1092200"/>
          </a:xfrm>
          <a:prstGeom prst="rect">
            <a:avLst/>
          </a:prstGeom>
          <a:noFill/>
          <a:ln w="9525">
            <a:noFill/>
            <a:miter lim="800000"/>
            <a:headEnd/>
            <a:tailEnd/>
          </a:ln>
        </p:spPr>
      </p:pic>
      <p:pic>
        <p:nvPicPr>
          <p:cNvPr id="12289" name="Picture 1"/>
          <p:cNvPicPr>
            <a:picLocks noChangeAspect="1" noChangeArrowheads="1"/>
          </p:cNvPicPr>
          <p:nvPr/>
        </p:nvPicPr>
        <p:blipFill>
          <a:blip r:embed="rId5" cstate="print"/>
          <a:srcRect/>
          <a:stretch>
            <a:fillRect/>
          </a:stretch>
        </p:blipFill>
        <p:spPr bwMode="auto">
          <a:xfrm>
            <a:off x="2098675" y="307975"/>
            <a:ext cx="7867650" cy="5886450"/>
          </a:xfrm>
          <a:prstGeom prst="rect">
            <a:avLst/>
          </a:prstGeom>
          <a:noFill/>
          <a:ln w="9525">
            <a:noFill/>
            <a:miter lim="800000"/>
            <a:headEnd/>
            <a:tailEnd/>
          </a:ln>
          <a:effectLst/>
        </p:spPr>
      </p:pic>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2456580" y="2910253"/>
            <a:ext cx="7875639" cy="2013204"/>
          </a:xfrm>
        </p:spPr>
        <p:txBody>
          <a:bodyPr/>
          <a:lstStyle/>
          <a:p>
            <a:pPr marL="0" indent="0">
              <a:buNone/>
            </a:pPr>
            <a:r>
              <a:rPr lang="en-US" sz="4400" dirty="0" smtClean="0">
                <a:solidFill>
                  <a:schemeClr val="accent2">
                    <a:lumMod val="50000"/>
                  </a:schemeClr>
                </a:solidFill>
                <a:latin typeface="Times New Roman" pitchFamily="18" charset="0"/>
                <a:cs typeface="Times New Roman" pitchFamily="18" charset="0"/>
              </a:rPr>
              <a:t>Thank you for Your Attention!</a:t>
            </a:r>
          </a:p>
          <a:p>
            <a:endParaRPr lang="ru-RU" dirty="0"/>
          </a:p>
        </p:txBody>
      </p:sp>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66566" y="835871"/>
            <a:ext cx="7972245" cy="5770811"/>
          </a:xfrm>
          <a:prstGeom prst="rect">
            <a:avLst/>
          </a:prstGeom>
        </p:spPr>
        <p:txBody>
          <a:bodyPr wrap="square">
            <a:spAutoFit/>
          </a:bodyPr>
          <a:lstStyle/>
          <a:p>
            <a:pPr algn="ctr"/>
            <a:r>
              <a:rPr lang="en-US" dirty="0" err="1" smtClean="0">
                <a:solidFill>
                  <a:schemeClr val="accent2">
                    <a:lumMod val="50000"/>
                  </a:schemeClr>
                </a:solidFill>
              </a:rPr>
              <a:t>Aryabhata</a:t>
            </a:r>
            <a:r>
              <a:rPr lang="en-US" dirty="0" smtClean="0">
                <a:solidFill>
                  <a:schemeClr val="accent2">
                    <a:lumMod val="50000"/>
                  </a:schemeClr>
                </a:solidFill>
              </a:rPr>
              <a:t> (satellite)</a:t>
            </a:r>
          </a:p>
          <a:p>
            <a:pPr>
              <a:lnSpc>
                <a:spcPct val="150000"/>
              </a:lnSpc>
            </a:pPr>
            <a:r>
              <a:rPr lang="en-US" dirty="0" smtClean="0"/>
              <a:t>It was launched by the Soviet Union on 19 April 1975 from </a:t>
            </a:r>
            <a:r>
              <a:rPr lang="en-US" dirty="0" smtClean="0">
                <a:hlinkClick r:id="rId2" tooltip="Kapustin Yar"/>
              </a:rPr>
              <a:t>Kapustin </a:t>
            </a:r>
            <a:r>
              <a:rPr lang="en-US" dirty="0" err="1" smtClean="0">
                <a:hlinkClick r:id="rId2" tooltip="Kapustin Yar"/>
              </a:rPr>
              <a:t>Yar</a:t>
            </a:r>
            <a:r>
              <a:rPr lang="en-US" dirty="0" smtClean="0"/>
              <a:t> using a </a:t>
            </a:r>
            <a:r>
              <a:rPr lang="en-US" dirty="0" smtClean="0">
                <a:hlinkClick r:id="rId3" tooltip="Kosmos-3M"/>
              </a:rPr>
              <a:t>Kosmos-3M</a:t>
            </a:r>
            <a:r>
              <a:rPr lang="en-US" dirty="0" smtClean="0"/>
              <a:t> launch vehicle. It was built by the </a:t>
            </a:r>
            <a:r>
              <a:rPr lang="en-US" dirty="0" smtClean="0">
                <a:hlinkClick r:id="rId4" tooltip="Indian Space Research Organisation"/>
              </a:rPr>
              <a:t>Indian Space Research </a:t>
            </a:r>
            <a:r>
              <a:rPr lang="en-US" dirty="0" err="1" smtClean="0">
                <a:hlinkClick r:id="rId4" tooltip="Indian Space Research Organisation"/>
              </a:rPr>
              <a:t>Organisation</a:t>
            </a:r>
            <a:r>
              <a:rPr lang="en-US" dirty="0" smtClean="0">
                <a:hlinkClick r:id="rId4" tooltip="Indian Space Research Organisation"/>
              </a:rPr>
              <a:t> (ISRO)</a:t>
            </a:r>
            <a:r>
              <a:rPr lang="en-US" dirty="0" smtClean="0"/>
              <a:t> to gain experience in building and operating a satellite in space. The launch came from an agreement between India and the Soviet Union directed by U.R. </a:t>
            </a:r>
            <a:r>
              <a:rPr lang="en-US" dirty="0" err="1" smtClean="0"/>
              <a:t>Rao</a:t>
            </a:r>
            <a:r>
              <a:rPr lang="en-US" dirty="0" smtClean="0"/>
              <a:t> and signed in 1972. It allowed the USSR to use Indian ports for tracking ships and launching vessels in return for launching Indian satellites.</a:t>
            </a:r>
          </a:p>
          <a:p>
            <a:endParaRPr lang="en-US" dirty="0" smtClean="0"/>
          </a:p>
          <a:p>
            <a:pPr algn="ctr"/>
            <a:r>
              <a:rPr lang="en-US" dirty="0" err="1" smtClean="0">
                <a:solidFill>
                  <a:schemeClr val="accent2">
                    <a:lumMod val="50000"/>
                  </a:schemeClr>
                </a:solidFill>
              </a:rPr>
              <a:t>Bhaskara</a:t>
            </a:r>
            <a:r>
              <a:rPr lang="en-US" dirty="0" smtClean="0">
                <a:solidFill>
                  <a:schemeClr val="accent2">
                    <a:lumMod val="50000"/>
                  </a:schemeClr>
                </a:solidFill>
              </a:rPr>
              <a:t>-I (1979) and </a:t>
            </a:r>
            <a:r>
              <a:rPr lang="en-US" dirty="0" err="1" smtClean="0">
                <a:solidFill>
                  <a:schemeClr val="accent2">
                    <a:lumMod val="50000"/>
                  </a:schemeClr>
                </a:solidFill>
              </a:rPr>
              <a:t>Bhaskara</a:t>
            </a:r>
            <a:r>
              <a:rPr lang="en-US" dirty="0" smtClean="0">
                <a:solidFill>
                  <a:schemeClr val="accent2">
                    <a:lumMod val="50000"/>
                  </a:schemeClr>
                </a:solidFill>
              </a:rPr>
              <a:t>-II (1981)</a:t>
            </a:r>
          </a:p>
          <a:p>
            <a:pPr>
              <a:lnSpc>
                <a:spcPct val="150000"/>
              </a:lnSpc>
            </a:pPr>
            <a:r>
              <a:rPr lang="en-US" dirty="0" smtClean="0"/>
              <a:t> – Experimental Remote Sensing Satellites provided the foundation for the operational Indian Remote Sensing </a:t>
            </a:r>
            <a:r>
              <a:rPr lang="en-US" dirty="0" err="1" smtClean="0"/>
              <a:t>Programme</a:t>
            </a:r>
            <a:r>
              <a:rPr lang="en-US" dirty="0" smtClean="0"/>
              <a:t>.</a:t>
            </a:r>
          </a:p>
          <a:p>
            <a:pPr>
              <a:lnSpc>
                <a:spcPct val="150000"/>
              </a:lnSpc>
            </a:pPr>
            <a:r>
              <a:rPr lang="en-US" dirty="0" smtClean="0"/>
              <a:t>The Result is operational Indian Remote Sensing </a:t>
            </a:r>
            <a:r>
              <a:rPr lang="en-US" dirty="0" err="1" smtClean="0"/>
              <a:t>Programme</a:t>
            </a:r>
            <a:r>
              <a:rPr lang="en-US" dirty="0" smtClean="0"/>
              <a:t> with the launch of IRS-1A on March 17, 1988  </a:t>
            </a:r>
          </a:p>
          <a:p>
            <a:endParaRPr lang="en-US" dirty="0"/>
          </a:p>
        </p:txBody>
      </p:sp>
      <p:pic>
        <p:nvPicPr>
          <p:cNvPr id="3074" name="Picture 2" descr="Aryabhata Satellite.jpg"/>
          <p:cNvPicPr>
            <a:picLocks noChangeAspect="1" noChangeArrowheads="1"/>
          </p:cNvPicPr>
          <p:nvPr/>
        </p:nvPicPr>
        <p:blipFill>
          <a:blip r:embed="rId5" cstate="print"/>
          <a:srcRect/>
          <a:stretch>
            <a:fillRect/>
          </a:stretch>
        </p:blipFill>
        <p:spPr bwMode="auto">
          <a:xfrm>
            <a:off x="9817334" y="1654175"/>
            <a:ext cx="2399833" cy="1889125"/>
          </a:xfrm>
          <a:prstGeom prst="rect">
            <a:avLst/>
          </a:prstGeom>
          <a:noFill/>
        </p:spPr>
      </p:pic>
      <p:pic>
        <p:nvPicPr>
          <p:cNvPr id="10" name="Рисунок 9"/>
          <p:cNvPicPr/>
          <p:nvPr/>
        </p:nvPicPr>
        <p:blipFill>
          <a:blip r:embed="rId6" cstate="print"/>
          <a:srcRect l="60449" t="64387" r="18065" b="10257"/>
          <a:stretch>
            <a:fillRect/>
          </a:stretch>
        </p:blipFill>
        <p:spPr bwMode="auto">
          <a:xfrm>
            <a:off x="9842500" y="4005958"/>
            <a:ext cx="1997075" cy="1376363"/>
          </a:xfrm>
          <a:prstGeom prst="rect">
            <a:avLst/>
          </a:prstGeom>
          <a:noFill/>
          <a:ln w="9525">
            <a:noFill/>
            <a:miter lim="800000"/>
            <a:headEnd/>
            <a:tailEnd/>
          </a:ln>
        </p:spPr>
      </p:pic>
      <p:grpSp>
        <p:nvGrpSpPr>
          <p:cNvPr id="9" name="Группа 8"/>
          <p:cNvGrpSpPr/>
          <p:nvPr/>
        </p:nvGrpSpPr>
        <p:grpSpPr>
          <a:xfrm>
            <a:off x="189781" y="81060"/>
            <a:ext cx="12002219" cy="1509623"/>
            <a:chOff x="189781" y="81060"/>
            <a:chExt cx="12002219" cy="1509623"/>
          </a:xfrm>
        </p:grpSpPr>
        <p:pic>
          <p:nvPicPr>
            <p:cNvPr id="11" name="Рисунок 7" descr="http://1.bp.blogspot.com/-Pps0wL1P7fE/VNyk80RqAcI/AAAAAAAAAKU/xwCjdy-xaMs/s1600/logo.gif"/>
            <p:cNvPicPr>
              <a:picLocks noChangeAspect="1" noChangeArrowheads="1"/>
            </p:cNvPicPr>
            <p:nvPr/>
          </p:nvPicPr>
          <p:blipFill>
            <a:blip r:embed="rId7"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8"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811069" y="938457"/>
            <a:ext cx="7962660" cy="5632311"/>
          </a:xfrm>
          <a:prstGeom prst="rect">
            <a:avLst/>
          </a:prstGeom>
        </p:spPr>
        <p:txBody>
          <a:bodyPr wrap="square">
            <a:spAutoFit/>
          </a:bodyPr>
          <a:lstStyle/>
          <a:p>
            <a:pPr algn="ctr">
              <a:lnSpc>
                <a:spcPct val="150000"/>
              </a:lnSpc>
            </a:pPr>
            <a:r>
              <a:rPr lang="en-US" b="1" dirty="0" smtClean="0">
                <a:solidFill>
                  <a:schemeClr val="accent2">
                    <a:lumMod val="50000"/>
                  </a:schemeClr>
                </a:solidFill>
              </a:rPr>
              <a:t>The </a:t>
            </a:r>
            <a:r>
              <a:rPr lang="en-US" b="1" i="1" dirty="0" smtClean="0">
                <a:solidFill>
                  <a:schemeClr val="accent2">
                    <a:lumMod val="50000"/>
                  </a:schemeClr>
                </a:solidFill>
              </a:rPr>
              <a:t>Chandrayaan-1</a:t>
            </a:r>
            <a:r>
              <a:rPr lang="en-US" b="1" dirty="0" smtClean="0">
                <a:solidFill>
                  <a:schemeClr val="accent2">
                    <a:lumMod val="50000"/>
                  </a:schemeClr>
                </a:solidFill>
              </a:rPr>
              <a:t> Moon Orbit Satellite </a:t>
            </a:r>
          </a:p>
          <a:p>
            <a:pPr>
              <a:lnSpc>
                <a:spcPct val="150000"/>
              </a:lnSpc>
              <a:buFont typeface="Arial" pitchFamily="34" charset="0"/>
              <a:buChar char="•"/>
            </a:pPr>
            <a:r>
              <a:rPr lang="en-US" dirty="0" smtClean="0"/>
              <a:t>Its two-year $83 million mission was to orbit the Moon and to map its surface in three dimensions </a:t>
            </a:r>
          </a:p>
          <a:p>
            <a:pPr>
              <a:lnSpc>
                <a:spcPct val="150000"/>
              </a:lnSpc>
              <a:buFont typeface="Arial" pitchFamily="34" charset="0"/>
              <a:buChar char="•"/>
            </a:pPr>
            <a:r>
              <a:rPr lang="en-US" dirty="0" smtClean="0"/>
              <a:t>The mission experienced technical problems </a:t>
            </a:r>
          </a:p>
          <a:p>
            <a:pPr>
              <a:lnSpc>
                <a:spcPct val="150000"/>
              </a:lnSpc>
              <a:buFont typeface="Arial" pitchFamily="34" charset="0"/>
              <a:buChar char="•"/>
            </a:pPr>
            <a:r>
              <a:rPr lang="en-US" dirty="0" smtClean="0"/>
              <a:t>Before a full year was out, India’s space scientists declared the</a:t>
            </a:r>
          </a:p>
          <a:p>
            <a:pPr>
              <a:lnSpc>
                <a:spcPct val="150000"/>
              </a:lnSpc>
            </a:pPr>
            <a:r>
              <a:rPr lang="en-US" dirty="0" smtClean="0"/>
              <a:t> mission a success </a:t>
            </a:r>
          </a:p>
          <a:p>
            <a:pPr algn="ctr"/>
            <a:r>
              <a:rPr lang="en-US" b="1" dirty="0" smtClean="0">
                <a:solidFill>
                  <a:schemeClr val="accent2">
                    <a:lumMod val="50000"/>
                  </a:schemeClr>
                </a:solidFill>
              </a:rPr>
              <a:t>The Indian National Satellite System (INSAT) </a:t>
            </a:r>
          </a:p>
          <a:p>
            <a:pPr>
              <a:lnSpc>
                <a:spcPct val="150000"/>
              </a:lnSpc>
              <a:buFont typeface="Arial" pitchFamily="34" charset="0"/>
              <a:buChar char="•"/>
            </a:pPr>
            <a:r>
              <a:rPr lang="en-US" dirty="0" smtClean="0"/>
              <a:t>The largest domestic communication system in the Asia-Pacific region</a:t>
            </a:r>
          </a:p>
          <a:p>
            <a:pPr>
              <a:lnSpc>
                <a:spcPct val="150000"/>
              </a:lnSpc>
              <a:buFont typeface="Arial" pitchFamily="34" charset="0"/>
              <a:buChar char="•"/>
            </a:pPr>
            <a:r>
              <a:rPr lang="en-US" dirty="0" smtClean="0"/>
              <a:t>Its satellites are </a:t>
            </a:r>
            <a:r>
              <a:rPr lang="en-US" b="1" dirty="0" smtClean="0"/>
              <a:t>geostationary</a:t>
            </a:r>
            <a:r>
              <a:rPr lang="en-US" dirty="0" smtClean="0"/>
              <a:t> - </a:t>
            </a:r>
            <a:r>
              <a:rPr lang="en-US" i="1" dirty="0" smtClean="0"/>
              <a:t>orbiting at a speed and altitude that keeps satellites in the same place above the Earth at all times</a:t>
            </a:r>
            <a:r>
              <a:rPr lang="en-US" dirty="0" smtClean="0"/>
              <a:t> </a:t>
            </a:r>
          </a:p>
          <a:p>
            <a:pPr>
              <a:lnSpc>
                <a:spcPct val="150000"/>
              </a:lnSpc>
              <a:buFont typeface="Arial" pitchFamily="34" charset="0"/>
              <a:buChar char="•"/>
            </a:pPr>
            <a:r>
              <a:rPr lang="en-US" dirty="0" smtClean="0"/>
              <a:t>INSAT meets India’s telecommunications, broadcasting, meteorology, and emergency rescue needs  </a:t>
            </a:r>
          </a:p>
          <a:p>
            <a:endParaRPr lang="en-US" dirty="0" smtClean="0"/>
          </a:p>
        </p:txBody>
      </p:sp>
      <p:pic>
        <p:nvPicPr>
          <p:cNvPr id="8" name="Picture 4"/>
          <p:cNvPicPr>
            <a:picLocks noChangeAspect="1" noChangeArrowheads="1"/>
          </p:cNvPicPr>
          <p:nvPr/>
        </p:nvPicPr>
        <p:blipFill>
          <a:blip r:embed="rId2" cstate="print"/>
          <a:srcRect l="29340" r="19555"/>
          <a:stretch>
            <a:fillRect/>
          </a:stretch>
        </p:blipFill>
        <p:spPr bwMode="auto">
          <a:xfrm>
            <a:off x="9230557" y="2053006"/>
            <a:ext cx="2630783" cy="2015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008539" y="798506"/>
            <a:ext cx="6930366" cy="4278094"/>
          </a:xfrm>
          <a:prstGeom prst="rect">
            <a:avLst/>
          </a:prstGeom>
        </p:spPr>
        <p:txBody>
          <a:bodyPr wrap="square">
            <a:spAutoFit/>
          </a:bodyPr>
          <a:lstStyle/>
          <a:p>
            <a:pPr algn="ctr">
              <a:lnSpc>
                <a:spcPct val="150000"/>
              </a:lnSpc>
            </a:pPr>
            <a:r>
              <a:rPr lang="en-US" sz="2400" dirty="0" smtClean="0">
                <a:solidFill>
                  <a:schemeClr val="accent2">
                    <a:lumMod val="50000"/>
                  </a:schemeClr>
                </a:solidFill>
              </a:rPr>
              <a:t>The Mission of Indian Remote Sensing Satellites for Earth Resources </a:t>
            </a:r>
          </a:p>
          <a:p>
            <a:pPr>
              <a:lnSpc>
                <a:spcPct val="150000"/>
              </a:lnSpc>
              <a:buClr>
                <a:srgbClr val="0070C0"/>
              </a:buClr>
              <a:buFont typeface="Arial" pitchFamily="34" charset="0"/>
              <a:buChar char="•"/>
            </a:pPr>
            <a:r>
              <a:rPr lang="en-US" sz="2000" dirty="0" smtClean="0"/>
              <a:t>Indian Remote Sensing (IRS) satellite program supports India’s national economy </a:t>
            </a:r>
          </a:p>
          <a:p>
            <a:pPr>
              <a:lnSpc>
                <a:spcPct val="150000"/>
              </a:lnSpc>
              <a:buClr>
                <a:srgbClr val="0070C0"/>
              </a:buClr>
              <a:buFont typeface="Arial" pitchFamily="34" charset="0"/>
              <a:buChar char="•"/>
            </a:pPr>
            <a:r>
              <a:rPr lang="en-US" sz="2000" dirty="0" smtClean="0"/>
              <a:t>This constellation of satellites is one of the largest in the world </a:t>
            </a:r>
          </a:p>
          <a:p>
            <a:pPr>
              <a:lnSpc>
                <a:spcPct val="150000"/>
              </a:lnSpc>
              <a:buClr>
                <a:srgbClr val="0070C0"/>
              </a:buClr>
              <a:buFont typeface="Arial" pitchFamily="34" charset="0"/>
              <a:buChar char="•"/>
            </a:pPr>
            <a:r>
              <a:rPr lang="en-US" sz="2000" dirty="0" smtClean="0"/>
              <a:t>Indians are using them to study urban sprawl and plan infrastructure </a:t>
            </a:r>
          </a:p>
          <a:p>
            <a:endParaRPr lang="en-US" sz="2000" dirty="0" smtClean="0"/>
          </a:p>
        </p:txBody>
      </p:sp>
      <p:pic>
        <p:nvPicPr>
          <p:cNvPr id="9" name="Picture 2" descr="http://www.newsline365.com/files/images/2008/11/satellites-over-india.JPG"/>
          <p:cNvPicPr>
            <a:picLocks noChangeAspect="1" noChangeArrowheads="1"/>
          </p:cNvPicPr>
          <p:nvPr/>
        </p:nvPicPr>
        <p:blipFill>
          <a:blip r:embed="rId2" cstate="print"/>
          <a:srcRect/>
          <a:stretch>
            <a:fillRect/>
          </a:stretch>
        </p:blipFill>
        <p:spPr bwMode="auto">
          <a:xfrm>
            <a:off x="9128754" y="1332454"/>
            <a:ext cx="2773495" cy="2974975"/>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6356627" y="4456822"/>
            <a:ext cx="2310860" cy="2054536"/>
          </a:xfrm>
          <a:prstGeom prst="rect">
            <a:avLst/>
          </a:prstGeom>
          <a:ln>
            <a:noFill/>
          </a:ln>
          <a:effectLst>
            <a:outerShdw blurRad="292100" dist="139700" dir="2700000" algn="tl" rotWithShape="0">
              <a:srgbClr val="333333">
                <a:alpha val="65000"/>
              </a:srgbClr>
            </a:outerShdw>
          </a:effectLst>
        </p:spPr>
      </p:pic>
      <p:grpSp>
        <p:nvGrpSpPr>
          <p:cNvPr id="8" name="Группа 7"/>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957717" y="734599"/>
            <a:ext cx="7569200" cy="3724096"/>
          </a:xfrm>
          <a:prstGeom prst="rect">
            <a:avLst/>
          </a:prstGeom>
        </p:spPr>
        <p:txBody>
          <a:bodyPr wrap="square">
            <a:spAutoFit/>
          </a:bodyPr>
          <a:lstStyle/>
          <a:p>
            <a:pPr algn="ctr">
              <a:lnSpc>
                <a:spcPct val="150000"/>
              </a:lnSpc>
            </a:pPr>
            <a:r>
              <a:rPr lang="en-US" sz="2400" dirty="0" smtClean="0">
                <a:solidFill>
                  <a:schemeClr val="accent2">
                    <a:lumMod val="50000"/>
                  </a:schemeClr>
                </a:solidFill>
              </a:rPr>
              <a:t>Mission of the METSAT Weather Satellites </a:t>
            </a:r>
          </a:p>
          <a:p>
            <a:pPr>
              <a:lnSpc>
                <a:spcPct val="150000"/>
              </a:lnSpc>
              <a:buClr>
                <a:srgbClr val="0070C0"/>
              </a:buClr>
              <a:buFont typeface="Arial" pitchFamily="34" charset="0"/>
              <a:buChar char="•"/>
            </a:pPr>
            <a:r>
              <a:rPr lang="en-US" sz="2000" dirty="0" smtClean="0"/>
              <a:t>On 12 September 2002 India launched the first of a new series of meteorological (weather) satellites called METSAT </a:t>
            </a:r>
          </a:p>
          <a:p>
            <a:pPr>
              <a:lnSpc>
                <a:spcPct val="150000"/>
              </a:lnSpc>
              <a:buClr>
                <a:srgbClr val="0070C0"/>
              </a:buClr>
              <a:buFont typeface="Arial" pitchFamily="34" charset="0"/>
              <a:buChar char="•"/>
            </a:pPr>
            <a:r>
              <a:rPr lang="en-US" sz="2000" dirty="0" smtClean="0"/>
              <a:t>Weather instruments impose certain design limits on a satellite </a:t>
            </a:r>
          </a:p>
          <a:p>
            <a:pPr>
              <a:lnSpc>
                <a:spcPct val="150000"/>
              </a:lnSpc>
              <a:buClr>
                <a:srgbClr val="0070C0"/>
              </a:buClr>
              <a:buFont typeface="Arial" pitchFamily="34" charset="0"/>
              <a:buChar char="•"/>
            </a:pPr>
            <a:r>
              <a:rPr lang="en-US" sz="2000" dirty="0" smtClean="0"/>
              <a:t>India has more reason than most countries to want the best possible weather data  given that Monsoons strike it annually—cyclones and floods too</a:t>
            </a:r>
          </a:p>
          <a:p>
            <a:endParaRPr lang="en-US" sz="2000" dirty="0" smtClean="0"/>
          </a:p>
        </p:txBody>
      </p:sp>
      <p:pic>
        <p:nvPicPr>
          <p:cNvPr id="8" name="Picture 2" descr="http://rst.gsfc.nasa.gov/Sect14/metsats.gif"/>
          <p:cNvPicPr>
            <a:picLocks noChangeAspect="1" noChangeArrowheads="1"/>
          </p:cNvPicPr>
          <p:nvPr/>
        </p:nvPicPr>
        <p:blipFill>
          <a:blip r:embed="rId2" cstate="print"/>
          <a:srcRect/>
          <a:stretch>
            <a:fillRect/>
          </a:stretch>
        </p:blipFill>
        <p:spPr bwMode="auto">
          <a:xfrm>
            <a:off x="5116842" y="4192588"/>
            <a:ext cx="4529553" cy="2665412"/>
          </a:xfrm>
          <a:prstGeom prst="rect">
            <a:avLst/>
          </a:prstGeom>
          <a:noFill/>
          <a:ln w="9525">
            <a:noFill/>
            <a:miter lim="800000"/>
            <a:headEnd/>
            <a:tailEnd/>
          </a:ln>
        </p:spPr>
      </p:pic>
      <p:pic>
        <p:nvPicPr>
          <p:cNvPr id="12" name="Picture 4" descr="http://www.spaceandtech.com/spacedata/logs/2002/2002-043a_metsat1_art(isro).jpg"/>
          <p:cNvPicPr>
            <a:picLocks noChangeAspect="1" noChangeArrowheads="1"/>
          </p:cNvPicPr>
          <p:nvPr/>
        </p:nvPicPr>
        <p:blipFill>
          <a:blip r:embed="rId3" cstate="print"/>
          <a:srcRect/>
          <a:stretch>
            <a:fillRect/>
          </a:stretch>
        </p:blipFill>
        <p:spPr bwMode="auto">
          <a:xfrm>
            <a:off x="9800657" y="1355725"/>
            <a:ext cx="1506537" cy="2836863"/>
          </a:xfrm>
          <a:prstGeom prst="rect">
            <a:avLst/>
          </a:prstGeom>
          <a:noFill/>
          <a:ln w="9525">
            <a:noFill/>
            <a:miter lim="800000"/>
            <a:headEnd/>
            <a:tailEnd/>
          </a:ln>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7"/>
          <p:cNvGrpSpPr>
            <a:grpSpLocks/>
          </p:cNvGrpSpPr>
          <p:nvPr/>
        </p:nvGrpSpPr>
        <p:grpSpPr bwMode="auto">
          <a:xfrm>
            <a:off x="1633256" y="807515"/>
            <a:ext cx="9499600" cy="5591175"/>
            <a:chOff x="-80" y="144"/>
            <a:chExt cx="5984" cy="3522"/>
          </a:xfrm>
        </p:grpSpPr>
        <p:sp>
          <p:nvSpPr>
            <p:cNvPr id="10" name="Text Box 2"/>
            <p:cNvSpPr txBox="1">
              <a:spLocks noChangeArrowheads="1"/>
            </p:cNvSpPr>
            <p:nvPr/>
          </p:nvSpPr>
          <p:spPr bwMode="auto">
            <a:xfrm>
              <a:off x="624" y="624"/>
              <a:ext cx="4608" cy="231"/>
            </a:xfrm>
            <a:prstGeom prst="rect">
              <a:avLst/>
            </a:prstGeom>
            <a:noFill/>
            <a:ln w="9525">
              <a:noFill/>
              <a:miter lim="800000"/>
              <a:headEnd/>
              <a:tailEnd/>
            </a:ln>
            <a:effectLst/>
          </p:spPr>
          <p:txBody>
            <a:bodyPr>
              <a:spAutoFit/>
            </a:bodyPr>
            <a:lstStyle/>
            <a:p>
              <a:pPr algn="ctr">
                <a:spcBef>
                  <a:spcPct val="50000"/>
                </a:spcBef>
              </a:pPr>
              <a:r>
                <a:rPr lang="en-US"/>
                <a:t> </a:t>
              </a:r>
            </a:p>
          </p:txBody>
        </p:sp>
        <p:sp>
          <p:nvSpPr>
            <p:cNvPr id="13" name="Text Box 3"/>
            <p:cNvSpPr txBox="1">
              <a:spLocks noChangeArrowheads="1"/>
            </p:cNvSpPr>
            <p:nvPr/>
          </p:nvSpPr>
          <p:spPr bwMode="auto">
            <a:xfrm>
              <a:off x="144" y="3368"/>
              <a:ext cx="5760" cy="298"/>
            </a:xfrm>
            <a:prstGeom prst="rect">
              <a:avLst/>
            </a:prstGeom>
            <a:noFill/>
            <a:ln w="9525">
              <a:noFill/>
              <a:miter lim="800000"/>
              <a:headEnd/>
              <a:tailEnd/>
            </a:ln>
            <a:effectLst/>
          </p:spPr>
          <p:txBody>
            <a:bodyPr>
              <a:spAutoFit/>
            </a:bodyPr>
            <a:lstStyle/>
            <a:p>
              <a:pPr algn="ctr">
                <a:spcBef>
                  <a:spcPct val="50000"/>
                </a:spcBef>
              </a:pPr>
              <a:r>
                <a:rPr lang="en-US" sz="2100" b="1" dirty="0">
                  <a:solidFill>
                    <a:srgbClr val="0000FF"/>
                  </a:solidFill>
                  <a:latin typeface="Humnst777 BT" pitchFamily="34" charset="0"/>
                </a:rPr>
                <a:t> </a:t>
              </a:r>
              <a:r>
                <a:rPr lang="en-US" sz="2500" b="1" dirty="0">
                  <a:solidFill>
                    <a:schemeClr val="accent2">
                      <a:lumMod val="50000"/>
                    </a:schemeClr>
                  </a:solidFill>
                  <a:latin typeface="Humnst777 BT" pitchFamily="34" charset="0"/>
                </a:rPr>
                <a:t>INDIAN SPACE ENDEAVOUR </a:t>
              </a:r>
            </a:p>
          </p:txBody>
        </p:sp>
        <p:pic>
          <p:nvPicPr>
            <p:cNvPr id="14" name="Picture 4" descr="ISRO satellite &amp; vehicles1"/>
            <p:cNvPicPr>
              <a:picLocks noChangeAspect="1" noChangeArrowheads="1"/>
            </p:cNvPicPr>
            <p:nvPr/>
          </p:nvPicPr>
          <p:blipFill>
            <a:blip r:embed="rId2" cstate="print"/>
            <a:srcRect/>
            <a:stretch>
              <a:fillRect/>
            </a:stretch>
          </p:blipFill>
          <p:spPr bwMode="auto">
            <a:xfrm>
              <a:off x="1440" y="144"/>
              <a:ext cx="2832" cy="2723"/>
            </a:xfrm>
            <a:prstGeom prst="rect">
              <a:avLst/>
            </a:prstGeom>
            <a:noFill/>
          </p:spPr>
        </p:pic>
        <p:sp>
          <p:nvSpPr>
            <p:cNvPr id="15" name="Text Box 5"/>
            <p:cNvSpPr txBox="1">
              <a:spLocks noChangeArrowheads="1"/>
            </p:cNvSpPr>
            <p:nvPr/>
          </p:nvSpPr>
          <p:spPr bwMode="auto">
            <a:xfrm>
              <a:off x="-80" y="288"/>
              <a:ext cx="1488" cy="577"/>
            </a:xfrm>
            <a:prstGeom prst="rect">
              <a:avLst/>
            </a:prstGeom>
            <a:noFill/>
            <a:ln w="9525">
              <a:noFill/>
              <a:miter lim="800000"/>
              <a:headEnd/>
              <a:tailEnd/>
            </a:ln>
            <a:effectLst/>
          </p:spPr>
          <p:txBody>
            <a:bodyPr>
              <a:spAutoFit/>
            </a:bodyPr>
            <a:lstStyle/>
            <a:p>
              <a:pPr algn="r" eaLnBrk="0" hangingPunct="0"/>
              <a:r>
                <a:rPr lang="en-US" b="1" dirty="0">
                  <a:solidFill>
                    <a:schemeClr val="accent2">
                      <a:lumMod val="50000"/>
                    </a:schemeClr>
                  </a:solidFill>
                </a:rPr>
                <a:t>BUDGET</a:t>
              </a:r>
            </a:p>
            <a:p>
              <a:pPr algn="r" eaLnBrk="0" hangingPunct="0"/>
              <a:r>
                <a:rPr lang="en-US" b="1" dirty="0">
                  <a:solidFill>
                    <a:schemeClr val="accent2">
                      <a:lumMod val="50000"/>
                    </a:schemeClr>
                  </a:solidFill>
                </a:rPr>
                <a:t>Rs </a:t>
              </a:r>
              <a:r>
                <a:rPr lang="en-GB" b="1" dirty="0">
                  <a:solidFill>
                    <a:schemeClr val="accent2">
                      <a:lumMod val="50000"/>
                    </a:schemeClr>
                  </a:solidFill>
                </a:rPr>
                <a:t>3,200</a:t>
              </a:r>
              <a:r>
                <a:rPr lang="en-US" b="1" dirty="0">
                  <a:solidFill>
                    <a:schemeClr val="accent2">
                      <a:lumMod val="50000"/>
                    </a:schemeClr>
                  </a:solidFill>
                </a:rPr>
                <a:t> C</a:t>
              </a:r>
              <a:r>
                <a:rPr lang="en-GB" b="1" dirty="0" err="1">
                  <a:solidFill>
                    <a:schemeClr val="accent2">
                      <a:lumMod val="50000"/>
                    </a:schemeClr>
                  </a:solidFill>
                </a:rPr>
                <a:t>rore</a:t>
              </a:r>
              <a:endParaRPr lang="en-GB" b="1" dirty="0">
                <a:solidFill>
                  <a:schemeClr val="accent2">
                    <a:lumMod val="50000"/>
                  </a:schemeClr>
                </a:solidFill>
              </a:endParaRPr>
            </a:p>
            <a:p>
              <a:pPr algn="r" eaLnBrk="0" hangingPunct="0"/>
              <a:r>
                <a:rPr lang="en-GB" b="1" dirty="0">
                  <a:solidFill>
                    <a:schemeClr val="accent2">
                      <a:lumMod val="50000"/>
                    </a:schemeClr>
                  </a:solidFill>
                </a:rPr>
                <a:t>US $ 700 m</a:t>
              </a:r>
              <a:endParaRPr lang="en-US" b="1" dirty="0">
                <a:solidFill>
                  <a:schemeClr val="accent2">
                    <a:lumMod val="50000"/>
                  </a:schemeClr>
                </a:solidFill>
              </a:endParaRPr>
            </a:p>
          </p:txBody>
        </p:sp>
        <p:sp>
          <p:nvSpPr>
            <p:cNvPr id="16" name="Text Box 6"/>
            <p:cNvSpPr txBox="1">
              <a:spLocks noChangeArrowheads="1"/>
            </p:cNvSpPr>
            <p:nvPr/>
          </p:nvSpPr>
          <p:spPr bwMode="auto">
            <a:xfrm>
              <a:off x="4272" y="1728"/>
              <a:ext cx="1488" cy="233"/>
            </a:xfrm>
            <a:prstGeom prst="rect">
              <a:avLst/>
            </a:prstGeom>
            <a:noFill/>
            <a:ln w="9525">
              <a:noFill/>
              <a:miter lim="800000"/>
              <a:headEnd/>
              <a:tailEnd/>
            </a:ln>
            <a:effectLst/>
          </p:spPr>
          <p:txBody>
            <a:bodyPr>
              <a:spAutoFit/>
            </a:bodyPr>
            <a:lstStyle/>
            <a:p>
              <a:pPr eaLnBrk="0" hangingPunct="0"/>
              <a:r>
                <a:rPr lang="en-US" b="1" dirty="0">
                  <a:solidFill>
                    <a:schemeClr val="accent2">
                      <a:lumMod val="50000"/>
                    </a:schemeClr>
                  </a:solidFill>
                </a:rPr>
                <a:t>SPACE COMMERCE</a:t>
              </a:r>
            </a:p>
          </p:txBody>
        </p:sp>
        <p:sp>
          <p:nvSpPr>
            <p:cNvPr id="17" name="Text Box 7"/>
            <p:cNvSpPr txBox="1">
              <a:spLocks noChangeArrowheads="1"/>
            </p:cNvSpPr>
            <p:nvPr/>
          </p:nvSpPr>
          <p:spPr bwMode="auto">
            <a:xfrm rot="-3254299">
              <a:off x="2717" y="1180"/>
              <a:ext cx="480" cy="231"/>
            </a:xfrm>
            <a:prstGeom prst="rect">
              <a:avLst/>
            </a:prstGeom>
            <a:noFill/>
            <a:ln w="9525">
              <a:noFill/>
              <a:miter lim="800000"/>
              <a:headEnd/>
              <a:tailEnd/>
            </a:ln>
            <a:effectLst/>
          </p:spPr>
          <p:txBody>
            <a:bodyPr>
              <a:spAutoFit/>
            </a:bodyPr>
            <a:lstStyle/>
            <a:p>
              <a:pPr>
                <a:spcBef>
                  <a:spcPct val="50000"/>
                </a:spcBef>
              </a:pPr>
              <a:r>
                <a:rPr lang="en-US" b="1">
                  <a:solidFill>
                    <a:srgbClr val="0000FF"/>
                  </a:solidFill>
                </a:rPr>
                <a:t>IRS</a:t>
              </a:r>
            </a:p>
          </p:txBody>
        </p:sp>
        <p:sp>
          <p:nvSpPr>
            <p:cNvPr id="18" name="Text Box 8"/>
            <p:cNvSpPr txBox="1">
              <a:spLocks noChangeArrowheads="1"/>
            </p:cNvSpPr>
            <p:nvPr/>
          </p:nvSpPr>
          <p:spPr bwMode="auto">
            <a:xfrm rot="-23519183">
              <a:off x="2336" y="2208"/>
              <a:ext cx="886" cy="188"/>
            </a:xfrm>
            <a:prstGeom prst="rect">
              <a:avLst/>
            </a:prstGeom>
            <a:noFill/>
            <a:ln w="9525">
              <a:noFill/>
              <a:miter lim="800000"/>
              <a:headEnd/>
              <a:tailEnd/>
            </a:ln>
            <a:effectLst/>
          </p:spPr>
          <p:txBody>
            <a:bodyPr>
              <a:spAutoFit/>
            </a:bodyPr>
            <a:lstStyle/>
            <a:p>
              <a:pPr algn="r" eaLnBrk="0" hangingPunct="0">
                <a:lnSpc>
                  <a:spcPct val="90000"/>
                </a:lnSpc>
                <a:spcAft>
                  <a:spcPts val="300"/>
                </a:spcAft>
              </a:pPr>
              <a:r>
                <a:rPr lang="en-US" sz="1500" b="1">
                  <a:solidFill>
                    <a:srgbClr val="FF0000"/>
                  </a:solidFill>
                </a:rPr>
                <a:t>LAUNCHERS</a:t>
              </a:r>
              <a:endParaRPr lang="en-US" sz="1500" b="1" i="1">
                <a:solidFill>
                  <a:srgbClr val="FF0000"/>
                </a:solidFill>
              </a:endParaRPr>
            </a:p>
          </p:txBody>
        </p:sp>
        <p:sp>
          <p:nvSpPr>
            <p:cNvPr id="19" name="Text Box 9"/>
            <p:cNvSpPr txBox="1">
              <a:spLocks noChangeArrowheads="1"/>
            </p:cNvSpPr>
            <p:nvPr/>
          </p:nvSpPr>
          <p:spPr bwMode="auto">
            <a:xfrm rot="-25078411">
              <a:off x="1749" y="1829"/>
              <a:ext cx="606" cy="212"/>
            </a:xfrm>
            <a:prstGeom prst="rect">
              <a:avLst/>
            </a:prstGeom>
            <a:noFill/>
            <a:ln w="9525">
              <a:noFill/>
              <a:miter lim="800000"/>
              <a:headEnd/>
              <a:tailEnd/>
            </a:ln>
            <a:effectLst/>
          </p:spPr>
          <p:txBody>
            <a:bodyPr>
              <a:spAutoFit/>
            </a:bodyPr>
            <a:lstStyle/>
            <a:p>
              <a:pPr>
                <a:spcBef>
                  <a:spcPct val="50000"/>
                </a:spcBef>
              </a:pPr>
              <a:r>
                <a:rPr lang="en-US" sz="1600" b="1">
                  <a:solidFill>
                    <a:srgbClr val="0000FF"/>
                  </a:solidFill>
                </a:rPr>
                <a:t>INSAT</a:t>
              </a:r>
            </a:p>
          </p:txBody>
        </p:sp>
        <p:sp>
          <p:nvSpPr>
            <p:cNvPr id="20" name="Text Box 10"/>
            <p:cNvSpPr txBox="1">
              <a:spLocks noChangeArrowheads="1"/>
            </p:cNvSpPr>
            <p:nvPr/>
          </p:nvSpPr>
          <p:spPr bwMode="auto">
            <a:xfrm>
              <a:off x="0" y="1104"/>
              <a:ext cx="1392" cy="233"/>
            </a:xfrm>
            <a:prstGeom prst="rect">
              <a:avLst/>
            </a:prstGeom>
            <a:noFill/>
            <a:ln w="9525">
              <a:noFill/>
              <a:miter lim="800000"/>
              <a:headEnd/>
              <a:tailEnd/>
            </a:ln>
            <a:effectLst/>
          </p:spPr>
          <p:txBody>
            <a:bodyPr>
              <a:spAutoFit/>
            </a:bodyPr>
            <a:lstStyle/>
            <a:p>
              <a:pPr algn="r" eaLnBrk="0" hangingPunct="0"/>
              <a:r>
                <a:rPr lang="en-US" b="1" dirty="0">
                  <a:solidFill>
                    <a:schemeClr val="accent2">
                      <a:lumMod val="50000"/>
                    </a:schemeClr>
                  </a:solidFill>
                </a:rPr>
                <a:t>LARGE USER BASE </a:t>
              </a:r>
            </a:p>
          </p:txBody>
        </p:sp>
        <p:sp>
          <p:nvSpPr>
            <p:cNvPr id="21" name="Text Box 11"/>
            <p:cNvSpPr txBox="1">
              <a:spLocks noChangeArrowheads="1"/>
            </p:cNvSpPr>
            <p:nvPr/>
          </p:nvSpPr>
          <p:spPr bwMode="auto">
            <a:xfrm>
              <a:off x="288" y="1680"/>
              <a:ext cx="1104" cy="404"/>
            </a:xfrm>
            <a:prstGeom prst="rect">
              <a:avLst/>
            </a:prstGeom>
            <a:noFill/>
            <a:ln w="9525">
              <a:noFill/>
              <a:miter lim="800000"/>
              <a:headEnd/>
              <a:tailEnd/>
            </a:ln>
            <a:effectLst/>
          </p:spPr>
          <p:txBody>
            <a:bodyPr>
              <a:spAutoFit/>
            </a:bodyPr>
            <a:lstStyle/>
            <a:p>
              <a:pPr algn="r" eaLnBrk="0" hangingPunct="0"/>
              <a:r>
                <a:rPr lang="en-US" b="1" dirty="0">
                  <a:solidFill>
                    <a:schemeClr val="accent2">
                      <a:lumMod val="50000"/>
                    </a:schemeClr>
                  </a:solidFill>
                </a:rPr>
                <a:t>ACADEMIA &amp; INDUSTRY</a:t>
              </a:r>
            </a:p>
          </p:txBody>
        </p:sp>
        <p:sp>
          <p:nvSpPr>
            <p:cNvPr id="22" name="Text Box 12"/>
            <p:cNvSpPr txBox="1">
              <a:spLocks noChangeArrowheads="1"/>
            </p:cNvSpPr>
            <p:nvPr/>
          </p:nvSpPr>
          <p:spPr bwMode="auto">
            <a:xfrm>
              <a:off x="4272" y="240"/>
              <a:ext cx="1488" cy="407"/>
            </a:xfrm>
            <a:prstGeom prst="rect">
              <a:avLst/>
            </a:prstGeom>
            <a:noFill/>
            <a:ln w="9525">
              <a:noFill/>
              <a:miter lim="800000"/>
              <a:headEnd/>
              <a:tailEnd/>
            </a:ln>
            <a:effectLst/>
          </p:spPr>
          <p:txBody>
            <a:bodyPr>
              <a:spAutoFit/>
            </a:bodyPr>
            <a:lstStyle/>
            <a:p>
              <a:pPr eaLnBrk="0" hangingPunct="0"/>
              <a:r>
                <a:rPr lang="en-US" b="1" dirty="0">
                  <a:solidFill>
                    <a:schemeClr val="accent2">
                      <a:lumMod val="50000"/>
                    </a:schemeClr>
                  </a:solidFill>
                </a:rPr>
                <a:t>HUMAN RESOURCES</a:t>
              </a:r>
            </a:p>
            <a:p>
              <a:pPr eaLnBrk="0" hangingPunct="0"/>
              <a:r>
                <a:rPr lang="en-US" b="1" dirty="0">
                  <a:solidFill>
                    <a:schemeClr val="accent2">
                      <a:lumMod val="50000"/>
                    </a:schemeClr>
                  </a:solidFill>
                </a:rPr>
                <a:t>16,500 strong</a:t>
              </a:r>
            </a:p>
          </p:txBody>
        </p:sp>
        <p:sp>
          <p:nvSpPr>
            <p:cNvPr id="23" name="Text Box 13"/>
            <p:cNvSpPr txBox="1">
              <a:spLocks noChangeArrowheads="1"/>
            </p:cNvSpPr>
            <p:nvPr/>
          </p:nvSpPr>
          <p:spPr bwMode="auto">
            <a:xfrm>
              <a:off x="4320" y="1056"/>
              <a:ext cx="1296" cy="404"/>
            </a:xfrm>
            <a:prstGeom prst="rect">
              <a:avLst/>
            </a:prstGeom>
            <a:noFill/>
            <a:ln w="9525">
              <a:noFill/>
              <a:miter lim="800000"/>
              <a:headEnd/>
              <a:tailEnd/>
            </a:ln>
            <a:effectLst/>
          </p:spPr>
          <p:txBody>
            <a:bodyPr>
              <a:spAutoFit/>
            </a:bodyPr>
            <a:lstStyle/>
            <a:p>
              <a:pPr eaLnBrk="0" hangingPunct="0"/>
              <a:r>
                <a:rPr lang="en-US" b="1" dirty="0">
                  <a:solidFill>
                    <a:schemeClr val="accent2">
                      <a:lumMod val="50000"/>
                    </a:schemeClr>
                  </a:solidFill>
                </a:rPr>
                <a:t>INTERNATIONAL</a:t>
              </a:r>
            </a:p>
            <a:p>
              <a:pPr eaLnBrk="0" hangingPunct="0"/>
              <a:r>
                <a:rPr lang="en-US" b="1" dirty="0">
                  <a:solidFill>
                    <a:schemeClr val="accent2">
                      <a:lumMod val="50000"/>
                    </a:schemeClr>
                  </a:solidFill>
                </a:rPr>
                <a:t>COOPERATION</a:t>
              </a:r>
            </a:p>
          </p:txBody>
        </p:sp>
        <p:sp>
          <p:nvSpPr>
            <p:cNvPr id="24" name="Text Box 14"/>
            <p:cNvSpPr txBox="1">
              <a:spLocks noChangeArrowheads="1"/>
            </p:cNvSpPr>
            <p:nvPr/>
          </p:nvSpPr>
          <p:spPr bwMode="auto">
            <a:xfrm>
              <a:off x="0" y="2170"/>
              <a:ext cx="1372" cy="769"/>
            </a:xfrm>
            <a:prstGeom prst="rect">
              <a:avLst/>
            </a:prstGeom>
            <a:noFill/>
            <a:ln w="9525">
              <a:noFill/>
              <a:miter lim="800000"/>
              <a:headEnd/>
              <a:tailEnd/>
            </a:ln>
            <a:effectLst/>
          </p:spPr>
          <p:txBody>
            <a:bodyPr>
              <a:spAutoFit/>
            </a:bodyPr>
            <a:lstStyle/>
            <a:p>
              <a:pPr algn="r" eaLnBrk="0" hangingPunct="0"/>
              <a:r>
                <a:rPr lang="en-US" sz="2000" b="1" dirty="0">
                  <a:solidFill>
                    <a:schemeClr val="accent2">
                      <a:lumMod val="50000"/>
                    </a:schemeClr>
                  </a:solidFill>
                </a:rPr>
                <a:t>Space Assets -</a:t>
              </a:r>
            </a:p>
            <a:p>
              <a:pPr algn="r" eaLnBrk="0" hangingPunct="0"/>
              <a:r>
                <a:rPr lang="en-US" b="1" i="1" dirty="0">
                  <a:solidFill>
                    <a:schemeClr val="accent2">
                      <a:lumMod val="50000"/>
                    </a:schemeClr>
                  </a:solidFill>
                </a:rPr>
                <a:t>Remote sensing &amp;</a:t>
              </a:r>
            </a:p>
            <a:p>
              <a:pPr algn="r" eaLnBrk="0" hangingPunct="0"/>
              <a:r>
                <a:rPr lang="en-US" b="1" i="1" dirty="0">
                  <a:solidFill>
                    <a:schemeClr val="accent2">
                      <a:lumMod val="50000"/>
                    </a:schemeClr>
                  </a:solidFill>
                </a:rPr>
                <a:t>Telecom satellite</a:t>
              </a:r>
            </a:p>
            <a:p>
              <a:pPr algn="r" eaLnBrk="0" hangingPunct="0"/>
              <a:r>
                <a:rPr lang="en-US" b="1" i="1" dirty="0">
                  <a:solidFill>
                    <a:schemeClr val="accent2">
                      <a:lumMod val="50000"/>
                    </a:schemeClr>
                  </a:solidFill>
                </a:rPr>
                <a:t>Constellations</a:t>
              </a:r>
            </a:p>
          </p:txBody>
        </p:sp>
        <p:sp>
          <p:nvSpPr>
            <p:cNvPr id="25" name="Text Box 15"/>
            <p:cNvSpPr txBox="1">
              <a:spLocks noChangeArrowheads="1"/>
            </p:cNvSpPr>
            <p:nvPr/>
          </p:nvSpPr>
          <p:spPr bwMode="auto">
            <a:xfrm>
              <a:off x="4272" y="2352"/>
              <a:ext cx="1488" cy="404"/>
            </a:xfrm>
            <a:prstGeom prst="rect">
              <a:avLst/>
            </a:prstGeom>
            <a:noFill/>
            <a:ln w="9525">
              <a:noFill/>
              <a:miter lim="800000"/>
              <a:headEnd/>
              <a:tailEnd/>
            </a:ln>
            <a:effectLst/>
          </p:spPr>
          <p:txBody>
            <a:bodyPr>
              <a:spAutoFit/>
            </a:bodyPr>
            <a:lstStyle/>
            <a:p>
              <a:pPr eaLnBrk="0" hangingPunct="0"/>
              <a:r>
                <a:rPr lang="en-US" b="1" dirty="0">
                  <a:solidFill>
                    <a:schemeClr val="accent2">
                      <a:lumMod val="50000"/>
                    </a:schemeClr>
                  </a:solidFill>
                </a:rPr>
                <a:t>STATE OF THE ART TECHNOLOGY</a:t>
              </a:r>
            </a:p>
          </p:txBody>
        </p:sp>
        <p:sp>
          <p:nvSpPr>
            <p:cNvPr id="26" name="Text Box 16"/>
            <p:cNvSpPr txBox="1">
              <a:spLocks noChangeArrowheads="1"/>
            </p:cNvSpPr>
            <p:nvPr/>
          </p:nvSpPr>
          <p:spPr bwMode="auto">
            <a:xfrm>
              <a:off x="1488" y="2976"/>
              <a:ext cx="2688" cy="404"/>
            </a:xfrm>
            <a:prstGeom prst="rect">
              <a:avLst/>
            </a:prstGeom>
            <a:noFill/>
            <a:ln w="9525">
              <a:noFill/>
              <a:miter lim="800000"/>
              <a:headEnd/>
              <a:tailEnd/>
            </a:ln>
            <a:effectLst/>
          </p:spPr>
          <p:txBody>
            <a:bodyPr>
              <a:spAutoFit/>
            </a:bodyPr>
            <a:lstStyle/>
            <a:p>
              <a:pPr algn="ctr" eaLnBrk="0" hangingPunct="0"/>
              <a:r>
                <a:rPr lang="en-US" b="1" dirty="0">
                  <a:solidFill>
                    <a:schemeClr val="accent2">
                      <a:lumMod val="50000"/>
                    </a:schemeClr>
                  </a:solidFill>
                </a:rPr>
                <a:t>INFRASTRUCTURE</a:t>
              </a:r>
            </a:p>
            <a:p>
              <a:pPr algn="ctr" eaLnBrk="0" hangingPunct="0"/>
              <a:r>
                <a:rPr lang="en-US" b="1" dirty="0">
                  <a:solidFill>
                    <a:schemeClr val="accent2">
                      <a:lumMod val="50000"/>
                    </a:schemeClr>
                  </a:solidFill>
                </a:rPr>
                <a:t>End – to - end capability</a:t>
              </a:r>
            </a:p>
          </p:txBody>
        </p:sp>
      </p:grpSp>
      <p:grpSp>
        <p:nvGrpSpPr>
          <p:cNvPr id="27" name="Группа 26"/>
          <p:cNvGrpSpPr/>
          <p:nvPr/>
        </p:nvGrpSpPr>
        <p:grpSpPr>
          <a:xfrm>
            <a:off x="189781" y="81060"/>
            <a:ext cx="12002219" cy="1509623"/>
            <a:chOff x="189781" y="81060"/>
            <a:chExt cx="12002219" cy="1509623"/>
          </a:xfrm>
        </p:grpSpPr>
        <p:pic>
          <p:nvPicPr>
            <p:cNvPr id="28"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29" name="Рисунок 28"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p:cNvPicPr/>
          <p:nvPr/>
        </p:nvPicPr>
        <p:blipFill>
          <a:blip r:embed="rId2" cstate="print"/>
          <a:srcRect l="12346" r="12774" b="14815"/>
          <a:stretch>
            <a:fillRect/>
          </a:stretch>
        </p:blipFill>
        <p:spPr bwMode="auto">
          <a:xfrm>
            <a:off x="1841500" y="1272736"/>
            <a:ext cx="9105900" cy="5067300"/>
          </a:xfrm>
          <a:prstGeom prst="rect">
            <a:avLst/>
          </a:prstGeom>
          <a:noFill/>
          <a:ln w="9525">
            <a:noFill/>
            <a:miter lim="800000"/>
            <a:headEnd/>
            <a:tailEnd/>
          </a:ln>
        </p:spPr>
      </p:pic>
      <p:sp>
        <p:nvSpPr>
          <p:cNvPr id="29" name="Прямоугольник 28"/>
          <p:cNvSpPr/>
          <p:nvPr/>
        </p:nvSpPr>
        <p:spPr>
          <a:xfrm>
            <a:off x="3105043" y="807723"/>
            <a:ext cx="6775829" cy="461665"/>
          </a:xfrm>
          <a:prstGeom prst="rect">
            <a:avLst/>
          </a:prstGeom>
        </p:spPr>
        <p:txBody>
          <a:bodyPr wrap="none">
            <a:spAutoFit/>
          </a:bodyPr>
          <a:lstStyle/>
          <a:p>
            <a:pPr>
              <a:spcBef>
                <a:spcPct val="50000"/>
              </a:spcBef>
            </a:pPr>
            <a:r>
              <a:rPr lang="en-US" sz="2400" b="1" dirty="0" smtClean="0">
                <a:solidFill>
                  <a:schemeClr val="accent2">
                    <a:lumMod val="50000"/>
                  </a:schemeClr>
                </a:solidFill>
              </a:rPr>
              <a:t>FOUR DECADES OF INDIAN SPACE PROGRAMME</a:t>
            </a:r>
            <a:endParaRPr lang="en-US" sz="2400" b="1" dirty="0">
              <a:solidFill>
                <a:schemeClr val="accent2">
                  <a:lumMod val="50000"/>
                </a:schemeClr>
              </a:solidFill>
            </a:endParaRPr>
          </a:p>
        </p:txBody>
      </p:sp>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cstate="print"/>
          <a:srcRect l="12507" r="12934"/>
          <a:stretch>
            <a:fillRect/>
          </a:stretch>
        </p:blipFill>
        <p:spPr bwMode="auto">
          <a:xfrm>
            <a:off x="2122607" y="819508"/>
            <a:ext cx="8742363" cy="5507038"/>
          </a:xfrm>
          <a:prstGeom prst="rect">
            <a:avLst/>
          </a:prstGeom>
          <a:noFill/>
          <a:ln w="9525">
            <a:noFill/>
            <a:miter lim="800000"/>
            <a:headEnd/>
            <a:tailEnd/>
          </a:ln>
        </p:spPr>
      </p:pic>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2094</TotalTime>
  <Words>1237</Words>
  <Application>Microsoft Office PowerPoint</Application>
  <PresentationFormat>Произвольный</PresentationFormat>
  <Paragraphs>147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Легкий дым</vt:lpstr>
      <vt:lpstr>Kyrgyz State Technical University  named after I.Razzakov Telematics Department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studentpc10</cp:lastModifiedBy>
  <cp:revision>150</cp:revision>
  <dcterms:created xsi:type="dcterms:W3CDTF">2014-09-29T16:35:20Z</dcterms:created>
  <dcterms:modified xsi:type="dcterms:W3CDTF">2016-03-02T18:52:27Z</dcterms:modified>
</cp:coreProperties>
</file>