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7"/>
  </p:notesMasterIdLst>
  <p:sldIdLst>
    <p:sldId id="257" r:id="rId2"/>
    <p:sldId id="266" r:id="rId3"/>
    <p:sldId id="299" r:id="rId4"/>
    <p:sldId id="290" r:id="rId5"/>
    <p:sldId id="306" r:id="rId6"/>
    <p:sldId id="309" r:id="rId7"/>
    <p:sldId id="307" r:id="rId8"/>
    <p:sldId id="308" r:id="rId9"/>
    <p:sldId id="303" r:id="rId10"/>
    <p:sldId id="316" r:id="rId11"/>
    <p:sldId id="310" r:id="rId12"/>
    <p:sldId id="302" r:id="rId13"/>
    <p:sldId id="301" r:id="rId14"/>
    <p:sldId id="304" r:id="rId15"/>
    <p:sldId id="317" r:id="rId16"/>
    <p:sldId id="305" r:id="rId17"/>
    <p:sldId id="318" r:id="rId18"/>
    <p:sldId id="312" r:id="rId19"/>
    <p:sldId id="319" r:id="rId20"/>
    <p:sldId id="313" r:id="rId21"/>
    <p:sldId id="314" r:id="rId22"/>
    <p:sldId id="315" r:id="rId23"/>
    <p:sldId id="321" r:id="rId24"/>
    <p:sldId id="320" r:id="rId25"/>
    <p:sldId id="29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434" autoAdjust="0"/>
  </p:normalViewPr>
  <p:slideViewPr>
    <p:cSldViewPr snapToGrid="0">
      <p:cViewPr varScale="1">
        <p:scale>
          <a:sx n="70" d="100"/>
          <a:sy n="70" d="100"/>
        </p:scale>
        <p:origin x="-72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A374-3FC3-4FB2-A39E-8E5FCD426955}" type="datetimeFigureOut">
              <a:rPr lang="ru-RU" smtClean="0"/>
              <a:pPr/>
              <a:t>03.03.2016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B7AF4-6F39-466E-BB9A-7BED6FC527B1}" type="slidenum">
              <a:rPr lang="ru-RU" smtClean="0"/>
              <a:pPr/>
              <a:t>‹#›</a:t>
            </a:fld>
            <a:endParaRPr lang="ru-RU"/>
          </a:p>
        </p:txBody>
      </p:sp>
    </p:spTree>
    <p:extLst>
      <p:ext uri="{BB962C8B-B14F-4D97-AF65-F5344CB8AC3E}">
        <p14:creationId xmlns:p14="http://schemas.microsoft.com/office/powerpoint/2010/main" xmlns="" val="185282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11657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54795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04996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98216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59220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41798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1787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46006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21260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22608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18003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329389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09709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17218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22377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03.03.2016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245346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8BFC92-8691-4E1B-A58D-DF900126ADB6}" type="datetimeFigureOut">
              <a:rPr lang="ru-RU" smtClean="0"/>
              <a:pPr/>
              <a:t>03.03.2016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6BA500-1183-4953-823E-D5BF0A37BF2A}" type="slidenum">
              <a:rPr lang="ru-RU" smtClean="0"/>
              <a:pPr/>
              <a:t>‹#›</a:t>
            </a:fld>
            <a:endParaRPr lang="ru-RU"/>
          </a:p>
        </p:txBody>
      </p:sp>
    </p:spTree>
    <p:extLst>
      <p:ext uri="{BB962C8B-B14F-4D97-AF65-F5344CB8AC3E}">
        <p14:creationId xmlns:p14="http://schemas.microsoft.com/office/powerpoint/2010/main" xmlns="" val="26890725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1485712" y="2338127"/>
            <a:ext cx="9702748" cy="3880773"/>
          </a:xfrm>
        </p:spPr>
        <p:txBody>
          <a:bodyPr>
            <a:normAutofit/>
          </a:bodyPr>
          <a:lstStyle/>
          <a:p>
            <a:pPr marL="914400" lvl="2" indent="0" algn="ctr">
              <a:buNone/>
            </a:pPr>
            <a:r>
              <a:rPr lang="en-US" sz="3600" b="1" dirty="0" smtClean="0">
                <a:solidFill>
                  <a:schemeClr val="accent2">
                    <a:lumMod val="75000"/>
                  </a:schemeClr>
                </a:solidFill>
              </a:rPr>
              <a:t>The history of the telemedicine development  in Asia Pacific countries</a:t>
            </a:r>
            <a:endParaRPr lang="en-US" sz="3600" b="1" dirty="0" smtClean="0">
              <a:solidFill>
                <a:schemeClr val="accent2">
                  <a:lumMod val="75000"/>
                </a:schemeClr>
              </a:solidFill>
              <a:latin typeface="Times New Roman" pitchFamily="18" charset="0"/>
              <a:cs typeface="Times New Roman" pitchFamily="18" charset="0"/>
            </a:endParaRPr>
          </a:p>
          <a:p>
            <a:pPr algn="ctr">
              <a:buNone/>
            </a:pPr>
            <a:endParaRPr lang="en-US" sz="3200" dirty="0" smtClean="0">
              <a:solidFill>
                <a:schemeClr val="accent3">
                  <a:lumMod val="50000"/>
                </a:schemeClr>
              </a:solidFill>
              <a:latin typeface="Times New Roman" pitchFamily="18" charset="0"/>
              <a:cs typeface="Times New Roman" pitchFamily="18" charset="0"/>
            </a:endParaRPr>
          </a:p>
          <a:p>
            <a:pPr algn="ctr">
              <a:buNone/>
            </a:pPr>
            <a:endParaRPr lang="en-US" sz="3200" dirty="0">
              <a:solidFill>
                <a:schemeClr val="accent3">
                  <a:lumMod val="50000"/>
                </a:schemeClr>
              </a:solidFill>
              <a:latin typeface="Times New Roman" pitchFamily="18" charset="0"/>
              <a:cs typeface="Times New Roman" pitchFamily="18" charset="0"/>
            </a:endParaRPr>
          </a:p>
          <a:p>
            <a:pPr algn="ctr">
              <a:buNone/>
            </a:pPr>
            <a:r>
              <a:rPr lang="en-US" sz="3200" dirty="0" err="1" smtClean="0">
                <a:solidFill>
                  <a:schemeClr val="accent3">
                    <a:lumMod val="50000"/>
                  </a:schemeClr>
                </a:solidFill>
                <a:latin typeface="Times New Roman" pitchFamily="18" charset="0"/>
                <a:cs typeface="Times New Roman" pitchFamily="18" charset="0"/>
              </a:rPr>
              <a:t>Sultangazieva</a:t>
            </a:r>
            <a:r>
              <a:rPr lang="en-US" sz="3200" dirty="0" smtClean="0">
                <a:solidFill>
                  <a:schemeClr val="accent3">
                    <a:lumMod val="50000"/>
                  </a:schemeClr>
                </a:solidFill>
                <a:latin typeface="Times New Roman" pitchFamily="18" charset="0"/>
                <a:cs typeface="Times New Roman" pitchFamily="18" charset="0"/>
              </a:rPr>
              <a:t> Rena</a:t>
            </a:r>
            <a:endParaRPr lang="ru-RU" sz="3200" dirty="0">
              <a:solidFill>
                <a:schemeClr val="accent3">
                  <a:lumMod val="50000"/>
                </a:schemeClr>
              </a:solidFill>
              <a:latin typeface="Times New Roman" pitchFamily="18" charset="0"/>
              <a:cs typeface="Times New Roman" pitchFamily="18" charset="0"/>
            </a:endParaRPr>
          </a:p>
        </p:txBody>
      </p:sp>
      <p:grpSp>
        <p:nvGrpSpPr>
          <p:cNvPr id="8" name="Группа 7"/>
          <p:cNvGrpSpPr/>
          <p:nvPr/>
        </p:nvGrpSpPr>
        <p:grpSpPr>
          <a:xfrm>
            <a:off x="189781" y="81060"/>
            <a:ext cx="12002219" cy="1509623"/>
            <a:chOff x="189781" y="81060"/>
            <a:chExt cx="12002219" cy="1509623"/>
          </a:xfrm>
        </p:grpSpPr>
        <p:pic>
          <p:nvPicPr>
            <p:cNvPr id="11"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13" name="Заголовок 8"/>
          <p:cNvSpPr>
            <a:spLocks noGrp="1"/>
          </p:cNvSpPr>
          <p:nvPr>
            <p:ph type="title"/>
          </p:nvPr>
        </p:nvSpPr>
        <p:spPr>
          <a:xfrm>
            <a:off x="2662685" y="742605"/>
            <a:ext cx="6452559" cy="808750"/>
          </a:xfrm>
        </p:spPr>
        <p:txBody>
          <a:bodyPr>
            <a:noAutofit/>
          </a:bodyPr>
          <a:lstStyle/>
          <a:p>
            <a:pPr algn="ct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Kyrgyz State Technical University</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named after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I.Razzakov</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Telematics Department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66566" y="1069675"/>
            <a:ext cx="9489313" cy="3779176"/>
          </a:xfrm>
          <a:prstGeom prst="rect">
            <a:avLst/>
          </a:prstGeom>
        </p:spPr>
        <p:txBody>
          <a:bodyPr wrap="square">
            <a:spAutoFit/>
          </a:bodyPr>
          <a:lstStyle/>
          <a:p>
            <a:pPr>
              <a:lnSpc>
                <a:spcPct val="150000"/>
              </a:lnSpc>
            </a:pPr>
            <a:r>
              <a:rPr lang="en-US" b="1" dirty="0" smtClean="0">
                <a:solidFill>
                  <a:schemeClr val="accent5">
                    <a:lumMod val="50000"/>
                  </a:schemeClr>
                </a:solidFill>
              </a:rPr>
              <a:t>DVTS: Digital Video Transport System ( Digital Video over Internet Protocol )</a:t>
            </a:r>
            <a:endParaRPr lang="ru-RU" b="1" dirty="0" smtClean="0">
              <a:solidFill>
                <a:schemeClr val="accent5">
                  <a:lumMod val="50000"/>
                </a:schemeClr>
              </a:solidFill>
            </a:endParaRPr>
          </a:p>
          <a:p>
            <a:pPr>
              <a:lnSpc>
                <a:spcPct val="150000"/>
              </a:lnSpc>
            </a:pPr>
            <a:r>
              <a:rPr lang="en-US" dirty="0" smtClean="0">
                <a:solidFill>
                  <a:schemeClr val="accent5">
                    <a:lumMod val="50000"/>
                  </a:schemeClr>
                </a:solidFill>
              </a:rPr>
              <a:t>1. High quality video          No compression of images</a:t>
            </a:r>
          </a:p>
          <a:p>
            <a:pPr>
              <a:lnSpc>
                <a:spcPct val="150000"/>
              </a:lnSpc>
            </a:pPr>
            <a:r>
              <a:rPr lang="en-US" dirty="0" smtClean="0">
                <a:solidFill>
                  <a:schemeClr val="accent5">
                    <a:lumMod val="50000"/>
                  </a:schemeClr>
                </a:solidFill>
              </a:rPr>
              <a:t>2. Little time delay             No compression process</a:t>
            </a:r>
          </a:p>
          <a:p>
            <a:pPr>
              <a:lnSpc>
                <a:spcPct val="150000"/>
              </a:lnSpc>
            </a:pPr>
            <a:r>
              <a:rPr lang="en-US" dirty="0" smtClean="0">
                <a:solidFill>
                  <a:schemeClr val="accent5">
                    <a:lumMod val="50000"/>
                  </a:schemeClr>
                </a:solidFill>
              </a:rPr>
              <a:t>3. Less expensive               Commercially available standard PC and DV camera</a:t>
            </a:r>
          </a:p>
          <a:p>
            <a:pPr>
              <a:lnSpc>
                <a:spcPct val="150000"/>
              </a:lnSpc>
            </a:pPr>
            <a:r>
              <a:rPr lang="en-US" dirty="0" smtClean="0">
                <a:solidFill>
                  <a:schemeClr val="accent5">
                    <a:lumMod val="50000"/>
                  </a:schemeClr>
                </a:solidFill>
              </a:rPr>
              <a:t>4. System is simple            Direct connection between DV and PC (IEEE1394)</a:t>
            </a:r>
          </a:p>
          <a:p>
            <a:pPr>
              <a:lnSpc>
                <a:spcPct val="150000"/>
              </a:lnSpc>
            </a:pPr>
            <a:r>
              <a:rPr lang="en-US" b="1" dirty="0" smtClean="0">
                <a:solidFill>
                  <a:schemeClr val="accent5">
                    <a:lumMod val="50000"/>
                  </a:schemeClr>
                </a:solidFill>
              </a:rPr>
              <a:t>Academic network  (</a:t>
            </a:r>
            <a:r>
              <a:rPr lang="en-US" altLang="ja-JP" b="1" dirty="0" smtClean="0">
                <a:solidFill>
                  <a:schemeClr val="accent5">
                    <a:lumMod val="50000"/>
                  </a:schemeClr>
                </a:solidFill>
              </a:rPr>
              <a:t>Research and education network)</a:t>
            </a:r>
          </a:p>
          <a:p>
            <a:pPr>
              <a:lnSpc>
                <a:spcPct val="150000"/>
              </a:lnSpc>
            </a:pPr>
            <a:r>
              <a:rPr lang="en-US" b="1" dirty="0" smtClean="0">
                <a:solidFill>
                  <a:schemeClr val="accent5">
                    <a:lumMod val="50000"/>
                  </a:schemeClr>
                </a:solidFill>
              </a:rPr>
              <a:t>- </a:t>
            </a:r>
            <a:r>
              <a:rPr lang="en-US" dirty="0" smtClean="0">
                <a:solidFill>
                  <a:schemeClr val="accent5">
                    <a:lumMod val="50000"/>
                  </a:schemeClr>
                </a:solidFill>
              </a:rPr>
              <a:t>APAN</a:t>
            </a:r>
          </a:p>
          <a:p>
            <a:pPr>
              <a:lnSpc>
                <a:spcPct val="150000"/>
              </a:lnSpc>
            </a:pPr>
            <a:r>
              <a:rPr lang="en-US" dirty="0" smtClean="0">
                <a:solidFill>
                  <a:schemeClr val="accent5">
                    <a:lumMod val="50000"/>
                  </a:schemeClr>
                </a:solidFill>
              </a:rPr>
              <a:t>- TEIN</a:t>
            </a:r>
            <a:endParaRPr lang="ru-RU" dirty="0" smtClean="0">
              <a:solidFill>
                <a:schemeClr val="accent5">
                  <a:lumMod val="50000"/>
                </a:schemeClr>
              </a:solidFill>
            </a:endParaRPr>
          </a:p>
          <a:p>
            <a:pPr>
              <a:lnSpc>
                <a:spcPct val="150000"/>
              </a:lnSpc>
            </a:pPr>
            <a:endParaRPr lang="en-US" dirty="0" smtClean="0">
              <a:solidFill>
                <a:schemeClr val="accent5">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9511286" y="3334182"/>
            <a:ext cx="2114761" cy="1326059"/>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664392" y="4474977"/>
            <a:ext cx="7770787" cy="1878817"/>
          </a:xfrm>
          <a:prstGeom prst="rect">
            <a:avLst/>
          </a:prstGeom>
          <a:noFill/>
          <a:ln w="9525">
            <a:noFill/>
            <a:miter lim="800000"/>
            <a:headEnd/>
            <a:tailEnd/>
          </a:ln>
          <a:effectLst/>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5"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18950" y="832219"/>
            <a:ext cx="8115868" cy="497508"/>
          </a:xfrm>
          <a:prstGeom prst="rect">
            <a:avLst/>
          </a:prstGeom>
        </p:spPr>
        <p:txBody>
          <a:bodyPr wrap="square">
            <a:spAutoFit/>
          </a:bodyPr>
          <a:lstStyle/>
          <a:p>
            <a:pPr>
              <a:lnSpc>
                <a:spcPct val="150000"/>
              </a:lnSpc>
            </a:pPr>
            <a:endParaRPr lang="ru-RU" sz="2000" dirty="0">
              <a:solidFill>
                <a:schemeClr val="accent5">
                  <a:lumMod val="50000"/>
                </a:schemeClr>
              </a:solidFill>
            </a:endParaRPr>
          </a:p>
        </p:txBody>
      </p:sp>
      <p:sp>
        <p:nvSpPr>
          <p:cNvPr id="11" name="Прямоугольник 10"/>
          <p:cNvSpPr/>
          <p:nvPr/>
        </p:nvSpPr>
        <p:spPr>
          <a:xfrm>
            <a:off x="2073518" y="610469"/>
            <a:ext cx="9356828" cy="6133667"/>
          </a:xfrm>
          <a:prstGeom prst="rect">
            <a:avLst/>
          </a:prstGeom>
        </p:spPr>
        <p:txBody>
          <a:bodyPr wrap="square">
            <a:spAutoFit/>
          </a:bodyPr>
          <a:lstStyle/>
          <a:p>
            <a:endParaRPr lang="en-US" dirty="0" smtClean="0"/>
          </a:p>
          <a:p>
            <a:pPr>
              <a:lnSpc>
                <a:spcPct val="150000"/>
              </a:lnSpc>
            </a:pPr>
            <a:r>
              <a:rPr lang="en-US" dirty="0" smtClean="0">
                <a:solidFill>
                  <a:schemeClr val="accent5">
                    <a:lumMod val="50000"/>
                  </a:schemeClr>
                </a:solidFill>
              </a:rPr>
              <a:t>Telemedicine Development Center of Asia, (TEMDEC) based at Kyushu University Hospital in Fukuoka, Japan has facilitated remote training of surgeons, sharing of knowledge and the spread of best practice across the Asia-Pacific region, and more recently globally, by using SINET (Japan’s national research and education network) and the global network of national research and education networks- </a:t>
            </a:r>
            <a:r>
              <a:rPr lang="en-GB" dirty="0" smtClean="0">
                <a:solidFill>
                  <a:schemeClr val="accent5">
                    <a:lumMod val="50000"/>
                  </a:schemeClr>
                </a:solidFill>
              </a:rPr>
              <a:t>Asia Pacific Advanced Network (APAN) (2004);</a:t>
            </a:r>
          </a:p>
          <a:p>
            <a:pPr>
              <a:lnSpc>
                <a:spcPct val="150000"/>
              </a:lnSpc>
            </a:pPr>
            <a:r>
              <a:rPr lang="en-US" dirty="0" smtClean="0">
                <a:solidFill>
                  <a:schemeClr val="accent5">
                    <a:lumMod val="50000"/>
                  </a:schemeClr>
                </a:solidFill>
              </a:rPr>
              <a:t>Each country has its own domestic research and education network (REN); these networks  are connected by international RENs. International networks have been established that connect these domestic networks, such as the Asia-Pacific Advanced Network (APAN) and the Trans--Eurasia Information Network (TEIN3). Academic networks also exist worldwide outside the Asia-Pacific region, such as GEANT2, which connects more than 3500 institutions across 34 countries in Europe.</a:t>
            </a:r>
          </a:p>
          <a:p>
            <a:pPr>
              <a:lnSpc>
                <a:spcPct val="150000"/>
              </a:lnSpc>
            </a:pPr>
            <a:endParaRPr lang="en-US" dirty="0" smtClean="0">
              <a:solidFill>
                <a:schemeClr val="accent5">
                  <a:lumMod val="50000"/>
                </a:schemeClr>
              </a:solidFill>
            </a:endParaRPr>
          </a:p>
          <a:p>
            <a:pPr>
              <a:lnSpc>
                <a:spcPct val="150000"/>
              </a:lnSpc>
            </a:pPr>
            <a:endParaRPr lang="ru-RU" dirty="0">
              <a:solidFill>
                <a:schemeClr val="accent5">
                  <a:lumMod val="50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10077543" y="5953561"/>
            <a:ext cx="1847850" cy="790575"/>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72006" y="1187952"/>
            <a:ext cx="7177436" cy="5299103"/>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61144" y="442312"/>
            <a:ext cx="8871045" cy="830997"/>
          </a:xfrm>
          <a:prstGeom prst="rect">
            <a:avLst/>
          </a:prstGeom>
        </p:spPr>
        <p:txBody>
          <a:bodyPr wrap="square">
            <a:spAutoFit/>
          </a:bodyPr>
          <a:lstStyle/>
          <a:p>
            <a:pPr algn="ctr"/>
            <a:r>
              <a:rPr lang="en-US" sz="2400" b="1" dirty="0" smtClean="0">
                <a:solidFill>
                  <a:schemeClr val="accent5">
                    <a:lumMod val="50000"/>
                  </a:schemeClr>
                </a:solidFill>
              </a:rPr>
              <a:t>APAN provides the transit service for other</a:t>
            </a:r>
          </a:p>
          <a:p>
            <a:pPr algn="ctr"/>
            <a:r>
              <a:rPr lang="en-US" sz="2400" b="1" dirty="0" smtClean="0">
                <a:solidFill>
                  <a:schemeClr val="accent5">
                    <a:lumMod val="50000"/>
                  </a:schemeClr>
                </a:solidFill>
              </a:rPr>
              <a:t> international R&amp;E networks</a:t>
            </a:r>
            <a:endParaRPr lang="ru-RU" sz="2400" b="1" dirty="0">
              <a:solidFill>
                <a:schemeClr val="accent5">
                  <a:lumMod val="50000"/>
                </a:schemeClr>
              </a:solidFill>
            </a:endParaRPr>
          </a:p>
        </p:txBody>
      </p:sp>
      <p:pic>
        <p:nvPicPr>
          <p:cNvPr id="3073" name="Picture 1"/>
          <p:cNvPicPr>
            <a:picLocks noChangeAspect="1" noChangeArrowheads="1"/>
          </p:cNvPicPr>
          <p:nvPr/>
        </p:nvPicPr>
        <p:blipFill>
          <a:blip r:embed="rId2" cstate="print"/>
          <a:srcRect/>
          <a:stretch>
            <a:fillRect/>
          </a:stretch>
        </p:blipFill>
        <p:spPr bwMode="auto">
          <a:xfrm>
            <a:off x="2475460" y="1277781"/>
            <a:ext cx="7361616" cy="5061604"/>
          </a:xfrm>
          <a:prstGeom prst="rect">
            <a:avLst/>
          </a:prstGeom>
          <a:noFill/>
          <a:ln w="9525">
            <a:noFill/>
            <a:miter lim="800000"/>
            <a:headEnd/>
            <a:tailEnd/>
          </a:ln>
          <a:effectLst/>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7248" y="835871"/>
            <a:ext cx="9438027" cy="5940088"/>
          </a:xfrm>
          <a:prstGeom prst="rect">
            <a:avLst/>
          </a:prstGeom>
        </p:spPr>
        <p:txBody>
          <a:bodyPr wrap="square">
            <a:spAutoFit/>
          </a:bodyPr>
          <a:lstStyle/>
          <a:p>
            <a:pPr>
              <a:lnSpc>
                <a:spcPct val="150000"/>
              </a:lnSpc>
            </a:pPr>
            <a:r>
              <a:rPr lang="en-US" sz="2000" dirty="0" smtClean="0">
                <a:solidFill>
                  <a:schemeClr val="accent5">
                    <a:lumMod val="50000"/>
                  </a:schemeClr>
                </a:solidFill>
              </a:rPr>
              <a:t>At the 17th APAN Hawaii Meeting on January 26 and 27, 2004, experiments were performed connecting Korea, Japan, and Hawaii by IPv4/v6 protocol. The experiments included demonstrations of IP-control car racing, Ruff Systems HDV transmission, HDTV telemedicine, and multicast DVTS delivery.</a:t>
            </a:r>
          </a:p>
          <a:p>
            <a:pPr>
              <a:lnSpc>
                <a:spcPct val="150000"/>
              </a:lnSpc>
            </a:pPr>
            <a:r>
              <a:rPr lang="en-US" sz="2000" dirty="0" smtClean="0">
                <a:solidFill>
                  <a:schemeClr val="accent5">
                    <a:lumMod val="50000"/>
                  </a:schemeClr>
                </a:solidFill>
              </a:rPr>
              <a:t>The APAN is an active organization working for an active collaboration among countries with big broadband network (at least 1 </a:t>
            </a:r>
            <a:r>
              <a:rPr lang="en-US" sz="2000" dirty="0" err="1" smtClean="0">
                <a:solidFill>
                  <a:schemeClr val="accent5">
                    <a:lumMod val="50000"/>
                  </a:schemeClr>
                </a:solidFill>
              </a:rPr>
              <a:t>Gbps</a:t>
            </a:r>
            <a:r>
              <a:rPr lang="en-US" sz="2000" dirty="0" smtClean="0">
                <a:solidFill>
                  <a:schemeClr val="accent5">
                    <a:lumMod val="50000"/>
                  </a:schemeClr>
                </a:solidFill>
              </a:rPr>
              <a:t>) like Japan (APAN-JP), Korea (KARN), Singapore (NUS- </a:t>
            </a:r>
            <a:r>
              <a:rPr lang="en-US" sz="2000" dirty="0" err="1" smtClean="0">
                <a:solidFill>
                  <a:schemeClr val="accent5">
                    <a:lumMod val="50000"/>
                  </a:schemeClr>
                </a:solidFill>
              </a:rPr>
              <a:t>Singarean</a:t>
            </a:r>
            <a:r>
              <a:rPr lang="en-US" sz="2000" dirty="0" smtClean="0">
                <a:solidFill>
                  <a:schemeClr val="accent5">
                    <a:lumMod val="50000"/>
                  </a:schemeClr>
                </a:solidFill>
              </a:rPr>
              <a:t>), EU and USA (Internet 2). After an initial setup project started in August 2005, a </a:t>
            </a:r>
            <a:r>
              <a:rPr lang="en-US" sz="2000" dirty="0" err="1" smtClean="0">
                <a:solidFill>
                  <a:schemeClr val="accent5">
                    <a:lumMod val="50000"/>
                  </a:schemeClr>
                </a:solidFill>
              </a:rPr>
              <a:t>successfull</a:t>
            </a:r>
            <a:r>
              <a:rPr lang="en-US" sz="2000" dirty="0" smtClean="0">
                <a:solidFill>
                  <a:schemeClr val="accent5">
                    <a:lumMod val="50000"/>
                  </a:schemeClr>
                </a:solidFill>
              </a:rPr>
              <a:t> linkup, beaming live surgery, has been realized in October between our Centre (MISC) in Singapore (NUS) and Japan (University of Kyushu) and South Korea (University of Seoul in Bandung). </a:t>
            </a:r>
          </a:p>
          <a:p>
            <a:endParaRPr lang="en-US" sz="2000" dirty="0" smtClean="0"/>
          </a:p>
        </p:txBody>
      </p:sp>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90185" y="827102"/>
            <a:ext cx="7632937" cy="4795789"/>
          </a:xfrm>
          <a:prstGeom prst="rect">
            <a:avLst/>
          </a:prstGeom>
          <a:noFill/>
          <a:ln w="9525">
            <a:noFill/>
            <a:miter lim="800000"/>
            <a:headEnd/>
            <a:tailEnd/>
          </a:ln>
          <a:effectLst/>
        </p:spPr>
      </p:pic>
      <p:sp>
        <p:nvSpPr>
          <p:cNvPr id="9" name="Прямоугольник 8"/>
          <p:cNvSpPr/>
          <p:nvPr/>
        </p:nvSpPr>
        <p:spPr>
          <a:xfrm>
            <a:off x="769179" y="5764247"/>
            <a:ext cx="11081982" cy="707886"/>
          </a:xfrm>
          <a:prstGeom prst="rect">
            <a:avLst/>
          </a:prstGeom>
        </p:spPr>
        <p:txBody>
          <a:bodyPr wrap="square">
            <a:spAutoFit/>
          </a:bodyPr>
          <a:lstStyle/>
          <a:p>
            <a:r>
              <a:rPr lang="en-US" sz="2000" i="1" dirty="0" smtClean="0">
                <a:solidFill>
                  <a:schemeClr val="accent5">
                    <a:lumMod val="50000"/>
                  </a:schemeClr>
                </a:solidFill>
              </a:rPr>
              <a:t>Two simultaneous operations were sent from Fukuoka, Japan (right, top) and Seoul, Korea (left, bottom) to Bangkok, Thailand (left, top) and Shanghai, China (right, bottom). </a:t>
            </a:r>
            <a:endParaRPr lang="ru-RU" sz="2000" dirty="0">
              <a:solidFill>
                <a:schemeClr val="accent5">
                  <a:lumMod val="50000"/>
                </a:schemeClr>
              </a:solidFill>
            </a:endParaRPr>
          </a:p>
        </p:txBody>
      </p:sp>
      <p:grpSp>
        <p:nvGrpSpPr>
          <p:cNvPr id="8" name="Группа 7"/>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274455" y="1051872"/>
            <a:ext cx="8757314" cy="5478423"/>
          </a:xfrm>
          <a:prstGeom prst="rect">
            <a:avLst/>
          </a:prstGeom>
        </p:spPr>
        <p:txBody>
          <a:bodyPr wrap="square">
            <a:spAutoFit/>
          </a:bodyPr>
          <a:lstStyle/>
          <a:p>
            <a:pPr>
              <a:lnSpc>
                <a:spcPct val="150000"/>
              </a:lnSpc>
            </a:pPr>
            <a:r>
              <a:rPr lang="en-US" sz="2000" dirty="0" smtClean="0">
                <a:solidFill>
                  <a:schemeClr val="accent5">
                    <a:lumMod val="50000"/>
                  </a:schemeClr>
                </a:solidFill>
              </a:rPr>
              <a:t>This project on “Medicine over Internet” will certainly improve exchanges in the medical communications among different Asia-Pacific Countries in spite of their location, political boundaries and expertise. The medical knowledge will be a platform for case-discussion, proctoring and mentoring in the Asia-Pacific area. The difference in medical care level and medical social system varied all over Asia because of disparity in economic power and differences in policies, religions and customs. The development of broadband together with the use of DTVS will allow us to spread out medical information with Internet beyond the border. Exchange and confrontation will be easier, cheaper and easily available.</a:t>
            </a:r>
            <a:endParaRPr lang="ru-RU" sz="2000" dirty="0" smtClean="0">
              <a:solidFill>
                <a:schemeClr val="accent5">
                  <a:lumMod val="50000"/>
                </a:schemeClr>
              </a:solidFill>
            </a:endParaRPr>
          </a:p>
          <a:p>
            <a:endParaRPr lang="en-US" sz="2000" dirty="0" smtClean="0"/>
          </a:p>
        </p:txBody>
      </p:sp>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72232" y="1324085"/>
            <a:ext cx="6376560" cy="4786035"/>
          </a:xfrm>
          <a:prstGeom prst="rect">
            <a:avLst/>
          </a:prstGeom>
          <a:noFill/>
          <a:ln w="9525">
            <a:noFill/>
            <a:miter lim="800000"/>
            <a:headEnd/>
            <a:tailEnd/>
          </a:ln>
          <a:effectLst/>
        </p:spPr>
      </p:pic>
      <p:sp>
        <p:nvSpPr>
          <p:cNvPr id="8" name="Прямоугольник 7"/>
          <p:cNvSpPr/>
          <p:nvPr/>
        </p:nvSpPr>
        <p:spPr>
          <a:xfrm>
            <a:off x="2081456" y="6454164"/>
            <a:ext cx="6096000" cy="369332"/>
          </a:xfrm>
          <a:prstGeom prst="rect">
            <a:avLst/>
          </a:prstGeom>
        </p:spPr>
        <p:txBody>
          <a:bodyPr>
            <a:spAutoFit/>
          </a:bodyPr>
          <a:lstStyle/>
          <a:p>
            <a:r>
              <a:rPr lang="en-US" i="1" dirty="0" smtClean="0"/>
              <a:t>Teleconference beyond the Asia-Pacific region. </a:t>
            </a:r>
            <a:endParaRPr lang="ru-RU" dirty="0"/>
          </a:p>
        </p:txBody>
      </p:sp>
      <p:pic>
        <p:nvPicPr>
          <p:cNvPr id="4099" name="Picture 3"/>
          <p:cNvPicPr>
            <a:picLocks noChangeAspect="1" noChangeArrowheads="1"/>
          </p:cNvPicPr>
          <p:nvPr/>
        </p:nvPicPr>
        <p:blipFill>
          <a:blip r:embed="rId3" cstate="print"/>
          <a:srcRect/>
          <a:stretch>
            <a:fillRect/>
          </a:stretch>
        </p:blipFill>
        <p:spPr bwMode="auto">
          <a:xfrm>
            <a:off x="8230288" y="1365028"/>
            <a:ext cx="3697963" cy="224399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8362494" y="3908072"/>
            <a:ext cx="3297072" cy="1925661"/>
          </a:xfrm>
          <a:prstGeom prst="rect">
            <a:avLst/>
          </a:prstGeom>
          <a:noFill/>
          <a:ln w="9525">
            <a:noFill/>
            <a:miter lim="800000"/>
            <a:headEnd/>
            <a:tailEnd/>
          </a:ln>
          <a:effectLst/>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5"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6"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391996" y="897487"/>
            <a:ext cx="7858125" cy="5610225"/>
          </a:xfrm>
          <a:prstGeom prst="rect">
            <a:avLst/>
          </a:prstGeom>
          <a:noFill/>
          <a:ln w="9525">
            <a:noFill/>
            <a:miter lim="800000"/>
            <a:headEnd/>
            <a:tailEnd/>
          </a:ln>
          <a:effectLst/>
        </p:spPr>
      </p:pic>
      <p:grpSp>
        <p:nvGrpSpPr>
          <p:cNvPr id="12" name="Группа 11"/>
          <p:cNvGrpSpPr/>
          <p:nvPr/>
        </p:nvGrpSpPr>
        <p:grpSpPr>
          <a:xfrm>
            <a:off x="189781" y="81060"/>
            <a:ext cx="12002219" cy="1509623"/>
            <a:chOff x="189781" y="81060"/>
            <a:chExt cx="12002219" cy="1509623"/>
          </a:xfrm>
        </p:grpSpPr>
        <p:pic>
          <p:nvPicPr>
            <p:cNvPr id="13"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4" name="Рисунок 13"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216877" y="758068"/>
            <a:ext cx="8475757" cy="5786033"/>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cstate="print"/>
          <a:srcRect l="16034" t="8832" r="39872" b="15954"/>
          <a:stretch>
            <a:fillRect/>
          </a:stretch>
        </p:blipFill>
        <p:spPr bwMode="auto">
          <a:xfrm>
            <a:off x="2430848" y="928948"/>
            <a:ext cx="7489530" cy="5581291"/>
          </a:xfrm>
          <a:prstGeom prst="rect">
            <a:avLst/>
          </a:prstGeom>
          <a:noFill/>
          <a:ln w="9525">
            <a:noFill/>
            <a:miter lim="800000"/>
            <a:headEnd/>
            <a:tailEnd/>
          </a:ln>
        </p:spPr>
      </p:pic>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66566" y="644802"/>
            <a:ext cx="8881860" cy="5856668"/>
          </a:xfrm>
          <a:prstGeom prst="rect">
            <a:avLst/>
          </a:prstGeom>
        </p:spPr>
        <p:txBody>
          <a:bodyPr wrap="square">
            <a:spAutoFit/>
          </a:bodyPr>
          <a:lstStyle/>
          <a:p>
            <a:pPr>
              <a:lnSpc>
                <a:spcPct val="150000"/>
              </a:lnSpc>
            </a:pPr>
            <a:r>
              <a:rPr lang="en-US" dirty="0" smtClean="0">
                <a:solidFill>
                  <a:schemeClr val="accent5">
                    <a:lumMod val="50000"/>
                  </a:schemeClr>
                </a:solidFill>
              </a:rPr>
              <a:t>Pioneering telemedicine in action is the Trans-Eurasia Information Network 2 (TEIN2) network. A dedicated research network for the Asia-Pacific region, TEIN2 spans China, Indonesia, Japan, Korea, Malaysia, the Philippines, Singapore, Thailand, Vietnam and Australia and supports a global community of over 30 million users.</a:t>
            </a:r>
          </a:p>
          <a:p>
            <a:pPr>
              <a:lnSpc>
                <a:spcPct val="150000"/>
              </a:lnSpc>
            </a:pPr>
            <a:r>
              <a:rPr lang="en-US" b="1" dirty="0" smtClean="0">
                <a:solidFill>
                  <a:schemeClr val="accent2">
                    <a:lumMod val="50000"/>
                  </a:schemeClr>
                </a:solidFill>
              </a:rPr>
              <a:t>Global Telemedicine Project </a:t>
            </a:r>
            <a:endParaRPr lang="ru-RU" b="1" dirty="0" smtClean="0">
              <a:solidFill>
                <a:schemeClr val="accent2">
                  <a:lumMod val="50000"/>
                </a:schemeClr>
              </a:solidFill>
            </a:endParaRPr>
          </a:p>
          <a:p>
            <a:pPr>
              <a:lnSpc>
                <a:spcPct val="150000"/>
              </a:lnSpc>
            </a:pPr>
            <a:r>
              <a:rPr lang="en-US" dirty="0" smtClean="0">
                <a:solidFill>
                  <a:schemeClr val="accent5">
                    <a:lumMod val="50000"/>
                  </a:schemeClr>
                </a:solidFill>
              </a:rPr>
              <a:t>Project Leader: Prof. </a:t>
            </a:r>
            <a:r>
              <a:rPr lang="en-US" dirty="0" err="1" smtClean="0">
                <a:solidFill>
                  <a:schemeClr val="accent5">
                    <a:lumMod val="50000"/>
                  </a:schemeClr>
                </a:solidFill>
              </a:rPr>
              <a:t>Shuji</a:t>
            </a:r>
            <a:r>
              <a:rPr lang="en-US" dirty="0" smtClean="0">
                <a:solidFill>
                  <a:schemeClr val="accent5">
                    <a:lumMod val="50000"/>
                  </a:schemeClr>
                </a:solidFill>
              </a:rPr>
              <a:t> Shimizu, Kyushu University Hospital Goals: </a:t>
            </a:r>
          </a:p>
          <a:p>
            <a:pPr>
              <a:lnSpc>
                <a:spcPct val="150000"/>
              </a:lnSpc>
            </a:pPr>
            <a:r>
              <a:rPr lang="en-US" dirty="0" smtClean="0">
                <a:solidFill>
                  <a:schemeClr val="accent5">
                    <a:lumMod val="50000"/>
                  </a:schemeClr>
                </a:solidFill>
              </a:rPr>
              <a:t>•To develop and expand practical remote medical education systems into Asia and beyond, with high-quality video transmission to educate new procedures and advanced skills in routine basis. </a:t>
            </a:r>
          </a:p>
          <a:p>
            <a:pPr>
              <a:lnSpc>
                <a:spcPct val="150000"/>
              </a:lnSpc>
            </a:pPr>
            <a:r>
              <a:rPr lang="en-US" dirty="0" smtClean="0">
                <a:solidFill>
                  <a:schemeClr val="accent5">
                    <a:lumMod val="50000"/>
                  </a:schemeClr>
                </a:solidFill>
              </a:rPr>
              <a:t>•To keep the system improved constantly with developing technology </a:t>
            </a:r>
          </a:p>
          <a:p>
            <a:pPr>
              <a:lnSpc>
                <a:spcPct val="150000"/>
              </a:lnSpc>
            </a:pPr>
            <a:r>
              <a:rPr lang="en-US" dirty="0" smtClean="0">
                <a:solidFill>
                  <a:schemeClr val="accent5">
                    <a:lumMod val="50000"/>
                  </a:schemeClr>
                </a:solidFill>
              </a:rPr>
              <a:t>•To organize a cooperating team of medical and engineering people </a:t>
            </a:r>
          </a:p>
          <a:p>
            <a:pPr>
              <a:lnSpc>
                <a:spcPct val="150000"/>
              </a:lnSpc>
            </a:pPr>
            <a:r>
              <a:rPr lang="en-US" dirty="0" smtClean="0">
                <a:solidFill>
                  <a:schemeClr val="accent5">
                    <a:lumMod val="50000"/>
                  </a:schemeClr>
                </a:solidFill>
              </a:rPr>
              <a:t>•To promote medical standardization ultimately to provide patients with better healthcare. </a:t>
            </a:r>
          </a:p>
        </p:txBody>
      </p:sp>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351036" y="1304080"/>
            <a:ext cx="7734300" cy="4943475"/>
          </a:xfrm>
          <a:prstGeom prst="rect">
            <a:avLst/>
          </a:prstGeom>
          <a:noFill/>
          <a:ln w="9525">
            <a:noFill/>
            <a:miter lim="800000"/>
            <a:headEnd/>
            <a:tailEnd/>
          </a:ln>
          <a:effectLst/>
        </p:spPr>
      </p:pic>
      <p:sp>
        <p:nvSpPr>
          <p:cNvPr id="10" name="Прямоугольник 9"/>
          <p:cNvSpPr/>
          <p:nvPr/>
        </p:nvSpPr>
        <p:spPr>
          <a:xfrm>
            <a:off x="3189243" y="521271"/>
            <a:ext cx="6096000" cy="646331"/>
          </a:xfrm>
          <a:prstGeom prst="rect">
            <a:avLst/>
          </a:prstGeom>
        </p:spPr>
        <p:txBody>
          <a:bodyPr>
            <a:spAutoFit/>
          </a:bodyPr>
          <a:lstStyle/>
          <a:p>
            <a:endParaRPr lang="ru-RU" dirty="0" smtClean="0"/>
          </a:p>
          <a:p>
            <a:r>
              <a:rPr lang="en-US" b="1" dirty="0" smtClean="0"/>
              <a:t>Global endoscopic conference(</a:t>
            </a:r>
            <a:r>
              <a:rPr lang="en-US" b="1" dirty="0" err="1" smtClean="0"/>
              <a:t>Vidyo</a:t>
            </a:r>
            <a:r>
              <a:rPr lang="en-US" b="1" dirty="0" smtClean="0"/>
              <a:t>) </a:t>
            </a:r>
            <a:endParaRPr lang="ru-RU" dirty="0"/>
          </a:p>
        </p:txBody>
      </p:sp>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525413" y="529821"/>
            <a:ext cx="7010400" cy="923330"/>
          </a:xfrm>
          <a:prstGeom prst="rect">
            <a:avLst/>
          </a:prstGeom>
        </p:spPr>
        <p:txBody>
          <a:bodyPr wrap="square">
            <a:spAutoFit/>
          </a:bodyPr>
          <a:lstStyle/>
          <a:p>
            <a:endParaRPr lang="ru-RU" dirty="0" smtClean="0"/>
          </a:p>
          <a:p>
            <a:endParaRPr lang="ru-RU" dirty="0" smtClean="0"/>
          </a:p>
          <a:p>
            <a:r>
              <a:rPr lang="en-US" b="1" dirty="0" smtClean="0"/>
              <a:t>Expansion to Central Asia: CAREN (H.323)</a:t>
            </a:r>
            <a:endParaRPr lang="ru-RU" dirty="0"/>
          </a:p>
        </p:txBody>
      </p:sp>
      <p:pic>
        <p:nvPicPr>
          <p:cNvPr id="33794" name="Picture 2"/>
          <p:cNvPicPr>
            <a:picLocks noChangeAspect="1" noChangeArrowheads="1"/>
          </p:cNvPicPr>
          <p:nvPr/>
        </p:nvPicPr>
        <p:blipFill>
          <a:blip r:embed="rId2" cstate="print"/>
          <a:srcRect/>
          <a:stretch>
            <a:fillRect/>
          </a:stretch>
        </p:blipFill>
        <p:spPr bwMode="auto">
          <a:xfrm>
            <a:off x="2157666" y="1606882"/>
            <a:ext cx="8260876" cy="4825660"/>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65804" y="1972966"/>
            <a:ext cx="3887621" cy="343793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301061" y="586617"/>
            <a:ext cx="3546144" cy="312750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8185609" y="1768249"/>
            <a:ext cx="3827344" cy="3328711"/>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5292079" y="3935602"/>
            <a:ext cx="2287102" cy="2007998"/>
          </a:xfrm>
          <a:prstGeom prst="rect">
            <a:avLst/>
          </a:prstGeom>
          <a:noFill/>
          <a:ln w="9525">
            <a:noFill/>
            <a:miter lim="800000"/>
            <a:headEnd/>
            <a:tailEnd/>
          </a:ln>
          <a:effectLst/>
        </p:spPr>
      </p:pic>
      <p:grpSp>
        <p:nvGrpSpPr>
          <p:cNvPr id="12" name="Группа 11"/>
          <p:cNvGrpSpPr/>
          <p:nvPr/>
        </p:nvGrpSpPr>
        <p:grpSpPr>
          <a:xfrm>
            <a:off x="189781" y="81060"/>
            <a:ext cx="12002219" cy="1509623"/>
            <a:chOff x="189781" y="81060"/>
            <a:chExt cx="12002219" cy="1509623"/>
          </a:xfrm>
        </p:grpSpPr>
        <p:pic>
          <p:nvPicPr>
            <p:cNvPr id="13" name="Рисунок 7" descr="http://1.bp.blogspot.com/-Pps0wL1P7fE/VNyk80RqAcI/AAAAAAAAAKU/xwCjdy-xaMs/s1600/logo.gif"/>
            <p:cNvPicPr>
              <a:picLocks noChangeAspect="1" noChangeArrowheads="1"/>
            </p:cNvPicPr>
            <p:nvPr/>
          </p:nvPicPr>
          <p:blipFill>
            <a:blip r:embed="rId6" cstate="print"/>
            <a:srcRect/>
            <a:stretch>
              <a:fillRect/>
            </a:stretch>
          </p:blipFill>
          <p:spPr bwMode="auto">
            <a:xfrm>
              <a:off x="8617789" y="223771"/>
              <a:ext cx="3574211" cy="612101"/>
            </a:xfrm>
            <a:prstGeom prst="roundRect">
              <a:avLst/>
            </a:prstGeom>
            <a:noFill/>
            <a:ln w="9525">
              <a:noFill/>
              <a:miter lim="800000"/>
              <a:headEnd/>
              <a:tailEnd/>
            </a:ln>
          </p:spPr>
        </p:pic>
        <p:pic>
          <p:nvPicPr>
            <p:cNvPr id="14" name="Рисунок 13" descr="http://diplomiya.com/sites/default/files/styles/medium/public/institution_img/logokgtu.jpg?itok=ehztlG8o"/>
            <p:cNvPicPr/>
            <p:nvPr/>
          </p:nvPicPr>
          <p:blipFill>
            <a:blip r:embed="rId7"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363176" y="1334519"/>
            <a:ext cx="9687563" cy="4312693"/>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1370509" y="339213"/>
            <a:ext cx="8596668" cy="5471652"/>
          </a:xfrm>
        </p:spPr>
        <p:txBody>
          <a:bodyPr>
            <a:normAutofit/>
          </a:bodyPr>
          <a:lstStyle/>
          <a:p>
            <a:pPr>
              <a:lnSpc>
                <a:spcPct val="150000"/>
              </a:lnSpc>
            </a:pPr>
            <a:endParaRPr lang="en-US" sz="2000" dirty="0" smtClean="0"/>
          </a:p>
          <a:p>
            <a:pPr>
              <a:lnSpc>
                <a:spcPct val="150000"/>
              </a:lnSpc>
              <a:buFont typeface="Arial" charset="0"/>
              <a:buChar char="•"/>
            </a:pPr>
            <a:endParaRPr lang="ru-RU" dirty="0" smtClean="0"/>
          </a:p>
          <a:p>
            <a:pPr>
              <a:lnSpc>
                <a:spcPct val="150000"/>
              </a:lnSpc>
              <a:buFont typeface="Arial" charset="0"/>
              <a:buChar char="•"/>
            </a:pPr>
            <a:endParaRPr lang="ru-RU" dirty="0" smtClean="0"/>
          </a:p>
          <a:p>
            <a:endParaRPr lang="ru-RU" dirty="0"/>
          </a:p>
        </p:txBody>
      </p:sp>
      <p:sp>
        <p:nvSpPr>
          <p:cNvPr id="9" name="Прямоугольник 8"/>
          <p:cNvSpPr/>
          <p:nvPr/>
        </p:nvSpPr>
        <p:spPr>
          <a:xfrm>
            <a:off x="1341148" y="2819950"/>
            <a:ext cx="8689956" cy="1154162"/>
          </a:xfrm>
          <a:prstGeom prst="rect">
            <a:avLst/>
          </a:prstGeom>
        </p:spPr>
        <p:txBody>
          <a:bodyPr wrap="square">
            <a:spAutoFit/>
          </a:bodyPr>
          <a:lstStyle/>
          <a:p>
            <a:pPr>
              <a:lnSpc>
                <a:spcPct val="150000"/>
              </a:lnSpc>
            </a:pPr>
            <a:endParaRPr lang="ru-RU" sz="2200" dirty="0" smtClean="0">
              <a:solidFill>
                <a:schemeClr val="accent5">
                  <a:lumMod val="50000"/>
                </a:schemeClr>
              </a:solidFill>
            </a:endParaRPr>
          </a:p>
          <a:p>
            <a:endParaRPr lang="ru-RU" dirty="0" smtClean="0"/>
          </a:p>
          <a:p>
            <a:endParaRPr lang="ru-RU" dirty="0"/>
          </a:p>
        </p:txBody>
      </p:sp>
      <p:sp>
        <p:nvSpPr>
          <p:cNvPr id="10" name="Прямоугольник 9"/>
          <p:cNvSpPr/>
          <p:nvPr/>
        </p:nvSpPr>
        <p:spPr>
          <a:xfrm>
            <a:off x="2503869" y="2507356"/>
            <a:ext cx="7204601" cy="769441"/>
          </a:xfrm>
          <a:prstGeom prst="rect">
            <a:avLst/>
          </a:prstGeom>
        </p:spPr>
        <p:txBody>
          <a:bodyPr wrap="none">
            <a:spAutoFit/>
          </a:bodyPr>
          <a:lstStyle/>
          <a:p>
            <a:r>
              <a:rPr lang="en-US" sz="4400" dirty="0" smtClean="0">
                <a:solidFill>
                  <a:schemeClr val="accent2">
                    <a:lumMod val="50000"/>
                  </a:schemeClr>
                </a:solidFill>
                <a:latin typeface="Times New Roman" pitchFamily="18" charset="0"/>
                <a:cs typeface="Times New Roman" pitchFamily="18" charset="0"/>
              </a:rPr>
              <a:t>Thank you for Your Attention!</a:t>
            </a:r>
          </a:p>
        </p:txBody>
      </p:sp>
      <p:grpSp>
        <p:nvGrpSpPr>
          <p:cNvPr id="11" name="Группа 10"/>
          <p:cNvGrpSpPr/>
          <p:nvPr/>
        </p:nvGrpSpPr>
        <p:grpSpPr>
          <a:xfrm>
            <a:off x="189781" y="8106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1837426" y="835871"/>
            <a:ext cx="9532190" cy="5694335"/>
          </a:xfrm>
        </p:spPr>
        <p:txBody>
          <a:bodyPr>
            <a:normAutofit fontScale="55000" lnSpcReduction="20000"/>
          </a:bodyPr>
          <a:lstStyle/>
          <a:p>
            <a:pPr>
              <a:buNone/>
            </a:pPr>
            <a:r>
              <a:rPr lang="en-US" sz="2800" b="1" dirty="0" smtClean="0">
                <a:solidFill>
                  <a:schemeClr val="accent4">
                    <a:lumMod val="50000"/>
                  </a:schemeClr>
                </a:solidFill>
              </a:rPr>
              <a:t>	</a:t>
            </a:r>
          </a:p>
          <a:p>
            <a:pPr>
              <a:lnSpc>
                <a:spcPct val="170000"/>
              </a:lnSpc>
              <a:spcBef>
                <a:spcPts val="0"/>
              </a:spcBef>
              <a:buNone/>
            </a:pPr>
            <a:r>
              <a:rPr lang="en-GB" sz="2800" dirty="0" smtClean="0">
                <a:solidFill>
                  <a:schemeClr val="accent4">
                    <a:lumMod val="50000"/>
                  </a:schemeClr>
                </a:solidFill>
              </a:rPr>
              <a:t>	</a:t>
            </a:r>
            <a:r>
              <a:rPr lang="en-GB" sz="3200" dirty="0" smtClean="0">
                <a:solidFill>
                  <a:schemeClr val="accent4">
                    <a:lumMod val="50000"/>
                  </a:schemeClr>
                </a:solidFill>
              </a:rPr>
              <a:t>The "Asia Pacific region" is defined as those countries and areas of Asia and the Pacific that lie substantially between the longitudes of 30 degrees east and 170 degrees west, being the countries and areas listed below. On the map, this region stretches from Egypt in the west, to the Cook Islands in the east, and from Russia in the north, to New Zealand in the south.</a:t>
            </a:r>
          </a:p>
          <a:p>
            <a:pPr>
              <a:lnSpc>
                <a:spcPct val="170000"/>
              </a:lnSpc>
              <a:spcBef>
                <a:spcPts val="0"/>
              </a:spcBef>
            </a:pPr>
            <a:r>
              <a:rPr lang="en-GB" sz="3200" dirty="0" smtClean="0">
                <a:solidFill>
                  <a:schemeClr val="accent4">
                    <a:lumMod val="50000"/>
                  </a:schemeClr>
                </a:solidFill>
              </a:rPr>
              <a:t>Huge population</a:t>
            </a:r>
            <a:endParaRPr lang="ru-RU" sz="3200" dirty="0" smtClean="0">
              <a:solidFill>
                <a:schemeClr val="accent4">
                  <a:lumMod val="50000"/>
                </a:schemeClr>
              </a:solidFill>
            </a:endParaRPr>
          </a:p>
          <a:p>
            <a:pPr>
              <a:lnSpc>
                <a:spcPct val="170000"/>
              </a:lnSpc>
              <a:spcBef>
                <a:spcPts val="0"/>
              </a:spcBef>
            </a:pPr>
            <a:r>
              <a:rPr lang="en-GB" sz="3200" dirty="0" smtClean="0">
                <a:solidFill>
                  <a:schemeClr val="accent4">
                    <a:lumMod val="50000"/>
                  </a:schemeClr>
                </a:solidFill>
              </a:rPr>
              <a:t>Medical standards are so different due to diversity of cultures, races, and religions</a:t>
            </a:r>
            <a:endParaRPr lang="ru-RU" sz="3200" dirty="0" smtClean="0">
              <a:solidFill>
                <a:schemeClr val="accent4">
                  <a:lumMod val="50000"/>
                </a:schemeClr>
              </a:solidFill>
            </a:endParaRPr>
          </a:p>
          <a:p>
            <a:pPr>
              <a:lnSpc>
                <a:spcPct val="170000"/>
              </a:lnSpc>
              <a:spcBef>
                <a:spcPts val="0"/>
              </a:spcBef>
            </a:pPr>
            <a:r>
              <a:rPr lang="en-GB" sz="3200" dirty="0" smtClean="0">
                <a:solidFill>
                  <a:schemeClr val="accent4">
                    <a:lumMod val="50000"/>
                  </a:schemeClr>
                </a:solidFill>
              </a:rPr>
              <a:t>There are specific diseases in Asia, such as chicken flu, SARS, and genetic disease, etc</a:t>
            </a:r>
            <a:endParaRPr lang="ru-RU" sz="3200" dirty="0" smtClean="0">
              <a:solidFill>
                <a:schemeClr val="accent4">
                  <a:lumMod val="50000"/>
                </a:schemeClr>
              </a:solidFill>
            </a:endParaRPr>
          </a:p>
          <a:p>
            <a:pPr>
              <a:lnSpc>
                <a:spcPct val="170000"/>
              </a:lnSpc>
              <a:spcBef>
                <a:spcPts val="0"/>
              </a:spcBef>
            </a:pPr>
            <a:r>
              <a:rPr lang="en-GB" sz="3200" dirty="0" smtClean="0">
                <a:solidFill>
                  <a:schemeClr val="accent4">
                    <a:lumMod val="50000"/>
                  </a:schemeClr>
                </a:solidFill>
              </a:rPr>
              <a:t>Little time difference and short distance among countries</a:t>
            </a:r>
            <a:endParaRPr lang="ru-RU" sz="3200" dirty="0" smtClean="0">
              <a:solidFill>
                <a:schemeClr val="accent4">
                  <a:lumMod val="50000"/>
                </a:schemeClr>
              </a:solidFill>
            </a:endParaRPr>
          </a:p>
          <a:p>
            <a:pPr>
              <a:lnSpc>
                <a:spcPct val="170000"/>
              </a:lnSpc>
              <a:spcBef>
                <a:spcPts val="0"/>
              </a:spcBef>
            </a:pPr>
            <a:r>
              <a:rPr lang="en-GB" sz="3200" dirty="0" smtClean="0">
                <a:solidFill>
                  <a:schemeClr val="accent4">
                    <a:lumMod val="50000"/>
                  </a:schemeClr>
                </a:solidFill>
              </a:rPr>
              <a:t>In some developing countries, there is a complete lack of standardized healthcare in remote communities.</a:t>
            </a:r>
            <a:endParaRPr lang="ru-RU" sz="3200" dirty="0" smtClean="0">
              <a:solidFill>
                <a:schemeClr val="accent4">
                  <a:lumMod val="50000"/>
                </a:schemeClr>
              </a:solidFill>
            </a:endParaRPr>
          </a:p>
          <a:p>
            <a:pPr>
              <a:lnSpc>
                <a:spcPct val="150000"/>
              </a:lnSpc>
            </a:pPr>
            <a:endParaRPr lang="en-US" sz="2000" dirty="0" smtClean="0"/>
          </a:p>
          <a:p>
            <a:pPr>
              <a:lnSpc>
                <a:spcPct val="150000"/>
              </a:lnSpc>
              <a:buFont typeface="Arial" charset="0"/>
              <a:buChar char="•"/>
            </a:pPr>
            <a:endParaRPr lang="ru-RU" dirty="0" smtClean="0"/>
          </a:p>
          <a:p>
            <a:pPr>
              <a:lnSpc>
                <a:spcPct val="150000"/>
              </a:lnSpc>
              <a:buFont typeface="Arial" charset="0"/>
              <a:buChar char="•"/>
            </a:pPr>
            <a:endParaRPr lang="ru-RU" dirty="0" smtClean="0"/>
          </a:p>
          <a:p>
            <a:endParaRPr lang="ru-RU" dirty="0"/>
          </a:p>
        </p:txBody>
      </p:sp>
      <p:grpSp>
        <p:nvGrpSpPr>
          <p:cNvPr id="9" name="Группа 8"/>
          <p:cNvGrpSpPr/>
          <p:nvPr/>
        </p:nvGrpSpPr>
        <p:grpSpPr>
          <a:xfrm>
            <a:off x="189781" y="81060"/>
            <a:ext cx="12002219" cy="1509623"/>
            <a:chOff x="189781" y="81060"/>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076297" y="613527"/>
            <a:ext cx="6431761" cy="523220"/>
          </a:xfrm>
          <a:prstGeom prst="rect">
            <a:avLst/>
          </a:prstGeom>
        </p:spPr>
        <p:txBody>
          <a:bodyPr wrap="none">
            <a:spAutoFit/>
          </a:bodyPr>
          <a:lstStyle/>
          <a:p>
            <a:r>
              <a:rPr lang="en-US" altLang="zh-TW" sz="2800" b="1" dirty="0" smtClean="0">
                <a:solidFill>
                  <a:schemeClr val="accent4">
                    <a:lumMod val="50000"/>
                  </a:schemeClr>
                </a:solidFill>
              </a:rPr>
              <a:t>Asia- a major player in Telemedicine </a:t>
            </a:r>
            <a:endParaRPr lang="ru-RU" sz="2800" b="1" dirty="0">
              <a:solidFill>
                <a:schemeClr val="accent4">
                  <a:lumMod val="50000"/>
                </a:schemeClr>
              </a:solidFill>
            </a:endParaRPr>
          </a:p>
        </p:txBody>
      </p:sp>
      <p:sp>
        <p:nvSpPr>
          <p:cNvPr id="9" name="Прямоугольник 8"/>
          <p:cNvSpPr/>
          <p:nvPr/>
        </p:nvSpPr>
        <p:spPr>
          <a:xfrm>
            <a:off x="2076297" y="1136747"/>
            <a:ext cx="9846088" cy="5441170"/>
          </a:xfrm>
          <a:prstGeom prst="rect">
            <a:avLst/>
          </a:prstGeom>
        </p:spPr>
        <p:txBody>
          <a:bodyPr wrap="square">
            <a:spAutoFit/>
          </a:bodyPr>
          <a:lstStyle/>
          <a:p>
            <a:pPr>
              <a:lnSpc>
                <a:spcPct val="150000"/>
              </a:lnSpc>
            </a:pPr>
            <a:r>
              <a:rPr lang="en-US" altLang="zh-TW" b="1" dirty="0" smtClean="0">
                <a:solidFill>
                  <a:schemeClr val="accent4">
                    <a:lumMod val="50000"/>
                  </a:schemeClr>
                </a:solidFill>
              </a:rPr>
              <a:t>- </a:t>
            </a:r>
            <a:r>
              <a:rPr lang="en-US" altLang="zh-TW" b="1" dirty="0" smtClean="0">
                <a:solidFill>
                  <a:schemeClr val="accent2">
                    <a:lumMod val="50000"/>
                  </a:schemeClr>
                </a:solidFill>
              </a:rPr>
              <a:t>International Journal of Medical Informatics:</a:t>
            </a:r>
          </a:p>
          <a:p>
            <a:pPr>
              <a:lnSpc>
                <a:spcPct val="150000"/>
              </a:lnSpc>
              <a:buFont typeface="Wingdings" pitchFamily="2" charset="2"/>
              <a:buNone/>
            </a:pPr>
            <a:r>
              <a:rPr lang="en-US" altLang="zh-TW" dirty="0" smtClean="0">
                <a:solidFill>
                  <a:schemeClr val="accent4">
                    <a:lumMod val="50000"/>
                  </a:schemeClr>
                </a:solidFill>
              </a:rPr>
              <a:t>Special Issue: Telemedicine in the Asia Pacific, </a:t>
            </a:r>
            <a:r>
              <a:rPr lang="en-US" altLang="zh-TW" dirty="0" err="1" smtClean="0">
                <a:solidFill>
                  <a:schemeClr val="accent4">
                    <a:lumMod val="50000"/>
                  </a:schemeClr>
                </a:solidFill>
              </a:rPr>
              <a:t>Vol</a:t>
            </a:r>
            <a:r>
              <a:rPr lang="en-US" altLang="zh-TW" dirty="0" smtClean="0">
                <a:solidFill>
                  <a:schemeClr val="accent4">
                    <a:lumMod val="50000"/>
                  </a:schemeClr>
                </a:solidFill>
              </a:rPr>
              <a:t> 61, Issues 21-23, 2001</a:t>
            </a:r>
          </a:p>
          <a:p>
            <a:pPr>
              <a:lnSpc>
                <a:spcPct val="150000"/>
              </a:lnSpc>
            </a:pPr>
            <a:r>
              <a:rPr lang="en-US" altLang="zh-TW" b="1" dirty="0" smtClean="0">
                <a:solidFill>
                  <a:schemeClr val="accent2">
                    <a:lumMod val="50000"/>
                  </a:schemeClr>
                </a:solidFill>
              </a:rPr>
              <a:t>ITU</a:t>
            </a:r>
            <a:r>
              <a:rPr lang="en-US" altLang="zh-TW" dirty="0" smtClean="0">
                <a:solidFill>
                  <a:schemeClr val="accent4">
                    <a:lumMod val="50000"/>
                  </a:schemeClr>
                </a:solidFill>
              </a:rPr>
              <a:t> - active telemedicine player in Bhutan, Vietnam and Thailand</a:t>
            </a:r>
          </a:p>
          <a:p>
            <a:pPr>
              <a:lnSpc>
                <a:spcPct val="150000"/>
              </a:lnSpc>
            </a:pPr>
            <a:r>
              <a:rPr lang="en-US" altLang="zh-TW" b="1" dirty="0" smtClean="0">
                <a:solidFill>
                  <a:schemeClr val="accent2">
                    <a:lumMod val="50000"/>
                  </a:schemeClr>
                </a:solidFill>
              </a:rPr>
              <a:t>Japan </a:t>
            </a:r>
            <a:r>
              <a:rPr lang="en-US" altLang="zh-TW" dirty="0" smtClean="0">
                <a:solidFill>
                  <a:schemeClr val="accent4">
                    <a:lumMod val="50000"/>
                  </a:schemeClr>
                </a:solidFill>
              </a:rPr>
              <a:t>-  National Cancer Center connecting to 14 sites, 130 teleconferences/year</a:t>
            </a:r>
          </a:p>
          <a:p>
            <a:pPr>
              <a:lnSpc>
                <a:spcPct val="150000"/>
              </a:lnSpc>
            </a:pPr>
            <a:r>
              <a:rPr lang="en-US" altLang="zh-TW" dirty="0" smtClean="0">
                <a:solidFill>
                  <a:schemeClr val="accent2">
                    <a:lumMod val="50000"/>
                  </a:schemeClr>
                </a:solidFill>
              </a:rPr>
              <a:t>China, Hong Kong </a:t>
            </a:r>
            <a:r>
              <a:rPr lang="en-US" altLang="zh-TW" dirty="0" smtClean="0">
                <a:solidFill>
                  <a:schemeClr val="accent4">
                    <a:lumMod val="50000"/>
                  </a:schemeClr>
                </a:solidFill>
              </a:rPr>
              <a:t>– Hospital Authority developed clinical management system supporting </a:t>
            </a:r>
            <a:r>
              <a:rPr lang="en-US" altLang="zh-TW" dirty="0" err="1" smtClean="0">
                <a:solidFill>
                  <a:schemeClr val="accent4">
                    <a:lumMod val="50000"/>
                  </a:schemeClr>
                </a:solidFill>
              </a:rPr>
              <a:t>eHR</a:t>
            </a:r>
            <a:r>
              <a:rPr lang="en-US" altLang="zh-TW" dirty="0" smtClean="0">
                <a:solidFill>
                  <a:schemeClr val="accent4">
                    <a:lumMod val="50000"/>
                  </a:schemeClr>
                </a:solidFill>
              </a:rPr>
              <a:t>, decision support since 1995; </a:t>
            </a:r>
            <a:r>
              <a:rPr lang="en-US" altLang="zh-TW" dirty="0" err="1" smtClean="0">
                <a:solidFill>
                  <a:schemeClr val="accent4">
                    <a:lumMod val="50000"/>
                  </a:schemeClr>
                </a:solidFill>
              </a:rPr>
              <a:t>eSARS</a:t>
            </a:r>
            <a:r>
              <a:rPr lang="en-US" altLang="zh-TW" dirty="0" smtClean="0">
                <a:solidFill>
                  <a:schemeClr val="accent4">
                    <a:lumMod val="50000"/>
                  </a:schemeClr>
                </a:solidFill>
              </a:rPr>
              <a:t> system  in 2003 to combat SARS.</a:t>
            </a:r>
          </a:p>
          <a:p>
            <a:pPr>
              <a:lnSpc>
                <a:spcPct val="150000"/>
              </a:lnSpc>
            </a:pPr>
            <a:r>
              <a:rPr lang="en-US" altLang="zh-TW" b="1" dirty="0" smtClean="0">
                <a:solidFill>
                  <a:schemeClr val="accent2">
                    <a:lumMod val="50000"/>
                  </a:schemeClr>
                </a:solidFill>
              </a:rPr>
              <a:t>Malaysia</a:t>
            </a:r>
            <a:r>
              <a:rPr lang="en-US" altLang="zh-TW" b="1" dirty="0" smtClean="0">
                <a:solidFill>
                  <a:schemeClr val="accent4">
                    <a:lumMod val="50000"/>
                  </a:schemeClr>
                </a:solidFill>
              </a:rPr>
              <a:t> </a:t>
            </a:r>
            <a:r>
              <a:rPr lang="en-US" altLang="zh-TW" dirty="0" smtClean="0">
                <a:solidFill>
                  <a:schemeClr val="accent4">
                    <a:lumMod val="50000"/>
                  </a:schemeClr>
                </a:solidFill>
              </a:rPr>
              <a:t>– Telemedicine Flagship Project provided integrated health services since 1996</a:t>
            </a:r>
          </a:p>
          <a:p>
            <a:pPr>
              <a:lnSpc>
                <a:spcPct val="150000"/>
              </a:lnSpc>
            </a:pPr>
            <a:r>
              <a:rPr lang="en-US" altLang="zh-TW" b="1" dirty="0" smtClean="0">
                <a:solidFill>
                  <a:schemeClr val="accent2">
                    <a:lumMod val="50000"/>
                  </a:schemeClr>
                </a:solidFill>
              </a:rPr>
              <a:t>Singapore</a:t>
            </a:r>
            <a:r>
              <a:rPr lang="en-US" altLang="zh-TW" dirty="0" smtClean="0">
                <a:solidFill>
                  <a:schemeClr val="accent4">
                    <a:lumMod val="50000"/>
                  </a:schemeClr>
                </a:solidFill>
              </a:rPr>
              <a:t> – iN2015(10 year master plan), personal health records, integrated healthcare, decision support, data collection and sharing for biomedical and health services research</a:t>
            </a:r>
          </a:p>
          <a:p>
            <a:pPr>
              <a:lnSpc>
                <a:spcPct val="150000"/>
              </a:lnSpc>
            </a:pPr>
            <a:r>
              <a:rPr lang="en-US" altLang="zh-TW" b="1" dirty="0" smtClean="0">
                <a:solidFill>
                  <a:schemeClr val="accent2">
                    <a:lumMod val="50000"/>
                  </a:schemeClr>
                </a:solidFill>
              </a:rPr>
              <a:t>Taiwan </a:t>
            </a:r>
            <a:r>
              <a:rPr lang="en-US" altLang="zh-TW" dirty="0" smtClean="0">
                <a:solidFill>
                  <a:schemeClr val="accent4">
                    <a:lumMod val="50000"/>
                  </a:schemeClr>
                </a:solidFill>
              </a:rPr>
              <a:t>– Rural telemedicine(1996), Healthcare smart IC card, ubiquitous healthcare, National health informatics project planning </a:t>
            </a:r>
          </a:p>
        </p:txBody>
      </p:sp>
      <p:grpSp>
        <p:nvGrpSpPr>
          <p:cNvPr id="10" name="Группа 9"/>
          <p:cNvGrpSpPr/>
          <p:nvPr/>
        </p:nvGrpSpPr>
        <p:grpSpPr>
          <a:xfrm>
            <a:off x="189781" y="81060"/>
            <a:ext cx="12002219" cy="1509623"/>
            <a:chOff x="189781" y="81060"/>
            <a:chExt cx="12002219" cy="1509623"/>
          </a:xfrm>
        </p:grpSpPr>
        <p:pic>
          <p:nvPicPr>
            <p:cNvPr id="11"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98876" y="1259455"/>
            <a:ext cx="8932718" cy="5441170"/>
          </a:xfrm>
          <a:prstGeom prst="rect">
            <a:avLst/>
          </a:prstGeom>
        </p:spPr>
        <p:txBody>
          <a:bodyPr wrap="square">
            <a:spAutoFit/>
          </a:bodyPr>
          <a:lstStyle/>
          <a:p>
            <a:pPr>
              <a:lnSpc>
                <a:spcPct val="150000"/>
              </a:lnSpc>
            </a:pPr>
            <a:r>
              <a:rPr lang="en-US" dirty="0" smtClean="0">
                <a:solidFill>
                  <a:schemeClr val="accent5">
                    <a:lumMod val="50000"/>
                  </a:schemeClr>
                </a:solidFill>
              </a:rPr>
              <a:t>Medical care level in Asia- Pacific area is varied among countries because of a disparity in economic power and differentials in policies, religions and</a:t>
            </a:r>
          </a:p>
          <a:p>
            <a:pPr>
              <a:lnSpc>
                <a:spcPct val="150000"/>
              </a:lnSpc>
            </a:pPr>
            <a:r>
              <a:rPr lang="en-US" dirty="0" smtClean="0">
                <a:solidFill>
                  <a:schemeClr val="accent5">
                    <a:lumMod val="50000"/>
                  </a:schemeClr>
                </a:solidFill>
              </a:rPr>
              <a:t>customs. The medical information does not distribute easily beyond the borders, and they usually are not aware of even the existence of the differentials in medical care.</a:t>
            </a:r>
          </a:p>
          <a:p>
            <a:pPr>
              <a:lnSpc>
                <a:spcPct val="150000"/>
              </a:lnSpc>
            </a:pPr>
            <a:r>
              <a:rPr lang="en-US" dirty="0" smtClean="0">
                <a:solidFill>
                  <a:schemeClr val="accent5">
                    <a:lumMod val="50000"/>
                  </a:schemeClr>
                </a:solidFill>
              </a:rPr>
              <a:t> The distribution of medical information with Internet beyond the borders makes medical staffs keenly aware of the differentials, and uncovers the relative advantage and disadvantage in the medical field in each country. By remote inspection into the hospital through internet, medical doctors can confirm the advantage of the new techniques and technology before they induce them into their hospital with a heavy cost. For these purpose, they have been establishing the Asia-Pacific international medical network with medical quality moving image by information technology</a:t>
            </a:r>
            <a:endParaRPr lang="ru-RU" dirty="0">
              <a:solidFill>
                <a:schemeClr val="accent5">
                  <a:lumMod val="50000"/>
                </a:schemeClr>
              </a:solidFill>
            </a:endParaRPr>
          </a:p>
        </p:txBody>
      </p:sp>
      <p:sp>
        <p:nvSpPr>
          <p:cNvPr id="11" name="Прямоугольник 10"/>
          <p:cNvSpPr/>
          <p:nvPr/>
        </p:nvSpPr>
        <p:spPr>
          <a:xfrm>
            <a:off x="2298876" y="529821"/>
            <a:ext cx="5327099" cy="461665"/>
          </a:xfrm>
          <a:prstGeom prst="rect">
            <a:avLst/>
          </a:prstGeom>
        </p:spPr>
        <p:txBody>
          <a:bodyPr wrap="none">
            <a:spAutoFit/>
          </a:bodyPr>
          <a:lstStyle/>
          <a:p>
            <a:r>
              <a:rPr lang="en-US" sz="2400" b="1" dirty="0" smtClean="0">
                <a:solidFill>
                  <a:schemeClr val="accent5">
                    <a:lumMod val="50000"/>
                  </a:schemeClr>
                </a:solidFill>
              </a:rPr>
              <a:t>Korea-Japan Cable Network (2001) </a:t>
            </a:r>
            <a:endParaRPr lang="ru-RU" sz="2400" b="1" dirty="0">
              <a:solidFill>
                <a:schemeClr val="accent5">
                  <a:lumMod val="50000"/>
                </a:schemeClr>
              </a:solidFill>
            </a:endParaRPr>
          </a:p>
        </p:txBody>
      </p:sp>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2" name="Рисунок 11"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656303" y="6098458"/>
            <a:ext cx="2857500" cy="476250"/>
          </a:xfrm>
          <a:prstGeom prst="rect">
            <a:avLst/>
          </a:prstGeom>
          <a:noFill/>
          <a:ln w="9525">
            <a:noFill/>
            <a:miter lim="800000"/>
            <a:headEnd/>
            <a:tailEnd/>
          </a:ln>
        </p:spPr>
      </p:pic>
      <p:pic>
        <p:nvPicPr>
          <p:cNvPr id="6" name="Рисунок 6" descr="http://www.inthefieldstories.net/content/uploads/2015/10/0028_Caren_Logo_medium.png"/>
          <p:cNvPicPr>
            <a:picLocks noChangeAspect="1" noChangeArrowheads="1"/>
          </p:cNvPicPr>
          <p:nvPr/>
        </p:nvPicPr>
        <p:blipFill>
          <a:blip r:embed="rId3" cstate="print"/>
          <a:srcRect t="30453" b="29630"/>
          <a:stretch>
            <a:fillRect/>
          </a:stretch>
        </p:blipFill>
        <p:spPr bwMode="auto">
          <a:xfrm>
            <a:off x="8402893" y="5855110"/>
            <a:ext cx="3086100" cy="609600"/>
          </a:xfrm>
          <a:prstGeom prst="rect">
            <a:avLst/>
          </a:prstGeom>
          <a:noFill/>
          <a:ln w="9525">
            <a:noFill/>
            <a:miter lim="800000"/>
            <a:headEnd/>
            <a:tailEnd/>
          </a:ln>
        </p:spPr>
      </p:pic>
      <p:pic>
        <p:nvPicPr>
          <p:cNvPr id="7" name="Рисунок 6" descr="http://diplomiya.com/sites/default/files/styles/medium/public/institution_img/logokgtu.jpg?itok=ehztlG8o"/>
          <p:cNvPicPr/>
          <p:nvPr/>
        </p:nvPicPr>
        <p:blipFill>
          <a:blip r:embed="rId4" cstate="print"/>
          <a:srcRect/>
          <a:stretch>
            <a:fillRect/>
          </a:stretch>
        </p:blipFill>
        <p:spPr bwMode="auto">
          <a:xfrm>
            <a:off x="0" y="1"/>
            <a:ext cx="1327355" cy="1135626"/>
          </a:xfrm>
          <a:prstGeom prst="rect">
            <a:avLst/>
          </a:prstGeom>
          <a:noFill/>
          <a:ln w="9525">
            <a:noFill/>
            <a:miter lim="800000"/>
            <a:headEnd/>
            <a:tailEnd/>
          </a:ln>
        </p:spPr>
      </p:pic>
      <p:sp>
        <p:nvSpPr>
          <p:cNvPr id="10" name="Прямоугольник 9"/>
          <p:cNvSpPr/>
          <p:nvPr/>
        </p:nvSpPr>
        <p:spPr>
          <a:xfrm>
            <a:off x="1201004" y="668740"/>
            <a:ext cx="10249468" cy="5940088"/>
          </a:xfrm>
          <a:prstGeom prst="rect">
            <a:avLst/>
          </a:prstGeom>
        </p:spPr>
        <p:txBody>
          <a:bodyPr wrap="square">
            <a:spAutoFit/>
          </a:bodyPr>
          <a:lstStyle/>
          <a:p>
            <a:pPr>
              <a:lnSpc>
                <a:spcPct val="150000"/>
              </a:lnSpc>
            </a:pPr>
            <a:r>
              <a:rPr lang="en-US" sz="2000" dirty="0" smtClean="0">
                <a:solidFill>
                  <a:schemeClr val="accent5">
                    <a:lumMod val="50000"/>
                  </a:schemeClr>
                </a:solidFill>
              </a:rPr>
              <a:t>The </a:t>
            </a:r>
            <a:r>
              <a:rPr lang="en-US" sz="2000" dirty="0" err="1" smtClean="0">
                <a:solidFill>
                  <a:schemeClr val="accent5">
                    <a:lumMod val="50000"/>
                  </a:schemeClr>
                </a:solidFill>
              </a:rPr>
              <a:t>Hyeonhae</a:t>
            </a:r>
            <a:r>
              <a:rPr lang="en-US" sz="2000" dirty="0" smtClean="0">
                <a:solidFill>
                  <a:schemeClr val="accent5">
                    <a:lumMod val="50000"/>
                  </a:schemeClr>
                </a:solidFill>
              </a:rPr>
              <a:t>/ </a:t>
            </a:r>
            <a:r>
              <a:rPr lang="en-US" sz="2000" dirty="0" err="1" smtClean="0">
                <a:solidFill>
                  <a:schemeClr val="accent5">
                    <a:lumMod val="50000"/>
                  </a:schemeClr>
                </a:solidFill>
              </a:rPr>
              <a:t>Genkai</a:t>
            </a:r>
            <a:r>
              <a:rPr lang="en-US" sz="2000" dirty="0" smtClean="0">
                <a:solidFill>
                  <a:schemeClr val="accent5">
                    <a:lumMod val="50000"/>
                  </a:schemeClr>
                </a:solidFill>
              </a:rPr>
              <a:t> project was established to use the Korea-Japan Cable Network (KJCN) for development of informatics research and friendship  between Korea and Japan in 2001. In 2002 Japan and Korea hosted the FIFA World Cup, then an undersea fiber optic cable was laid between </a:t>
            </a:r>
            <a:r>
              <a:rPr lang="en-US" sz="2000" dirty="0" err="1" smtClean="0">
                <a:solidFill>
                  <a:schemeClr val="accent5">
                    <a:lumMod val="50000"/>
                  </a:schemeClr>
                </a:solidFill>
              </a:rPr>
              <a:t>Busan</a:t>
            </a:r>
            <a:r>
              <a:rPr lang="en-US" sz="2000" dirty="0" smtClean="0">
                <a:solidFill>
                  <a:schemeClr val="accent5">
                    <a:lumMod val="50000"/>
                  </a:schemeClr>
                </a:solidFill>
              </a:rPr>
              <a:t> and Fukuoka to opening a high-speed internet connection.  As a subproject of the </a:t>
            </a:r>
            <a:r>
              <a:rPr lang="en-US" sz="2000" dirty="0" err="1" smtClean="0">
                <a:solidFill>
                  <a:schemeClr val="accent5">
                    <a:lumMod val="50000"/>
                  </a:schemeClr>
                </a:solidFill>
              </a:rPr>
              <a:t>Hyeonhae</a:t>
            </a:r>
            <a:r>
              <a:rPr lang="en-US" sz="2000" dirty="0" smtClean="0">
                <a:solidFill>
                  <a:schemeClr val="accent5">
                    <a:lumMod val="50000"/>
                  </a:schemeClr>
                </a:solidFill>
              </a:rPr>
              <a:t>/ </a:t>
            </a:r>
            <a:r>
              <a:rPr lang="en-US" sz="2000" dirty="0" err="1" smtClean="0">
                <a:solidFill>
                  <a:schemeClr val="accent5">
                    <a:lumMod val="50000"/>
                  </a:schemeClr>
                </a:solidFill>
              </a:rPr>
              <a:t>Genkai</a:t>
            </a:r>
            <a:r>
              <a:rPr lang="en-US" sz="2000" dirty="0" smtClean="0">
                <a:solidFill>
                  <a:schemeClr val="accent5">
                    <a:lumMod val="50000"/>
                  </a:schemeClr>
                </a:solidFill>
              </a:rPr>
              <a:t> project in medical field, they started to use KJCN for medical teleconference and remote medicine. They connected the first network between </a:t>
            </a:r>
            <a:r>
              <a:rPr lang="en-US" sz="2000" dirty="0" err="1" smtClean="0">
                <a:solidFill>
                  <a:schemeClr val="accent5">
                    <a:lumMod val="50000"/>
                  </a:schemeClr>
                </a:solidFill>
              </a:rPr>
              <a:t>Hanyang</a:t>
            </a:r>
            <a:r>
              <a:rPr lang="en-US" sz="2000" dirty="0" smtClean="0">
                <a:solidFill>
                  <a:schemeClr val="accent5">
                    <a:lumMod val="50000"/>
                  </a:schemeClr>
                </a:solidFill>
              </a:rPr>
              <a:t> University and Kyushu University Hospital on 2003, and the second network between Korean National Cancer Center (NCC) and Kyushu University Hospital. The distance between Kyushu University Hospital and APII </a:t>
            </a:r>
            <a:r>
              <a:rPr lang="en-US" sz="2000" dirty="0" err="1" smtClean="0">
                <a:solidFill>
                  <a:schemeClr val="accent5">
                    <a:lumMod val="50000"/>
                  </a:schemeClr>
                </a:solidFill>
              </a:rPr>
              <a:t>Genkai</a:t>
            </a:r>
            <a:r>
              <a:rPr lang="en-US" sz="2000" dirty="0" smtClean="0">
                <a:solidFill>
                  <a:schemeClr val="accent5">
                    <a:lumMod val="50000"/>
                  </a:schemeClr>
                </a:solidFill>
              </a:rPr>
              <a:t> Network Operation Center (NOC) is about 10 km. The KJCN cables lay submarine between </a:t>
            </a:r>
            <a:r>
              <a:rPr lang="en-US" sz="2000" dirty="0" err="1" smtClean="0">
                <a:solidFill>
                  <a:schemeClr val="accent5">
                    <a:lumMod val="50000"/>
                  </a:schemeClr>
                </a:solidFill>
              </a:rPr>
              <a:t>Busan</a:t>
            </a:r>
            <a:r>
              <a:rPr lang="en-US" sz="2000" dirty="0" smtClean="0">
                <a:solidFill>
                  <a:schemeClr val="accent5">
                    <a:lumMod val="50000"/>
                  </a:schemeClr>
                </a:solidFill>
              </a:rPr>
              <a:t> and Fukuoka. The distance between </a:t>
            </a:r>
            <a:r>
              <a:rPr lang="en-US" sz="2000" dirty="0" err="1" smtClean="0">
                <a:solidFill>
                  <a:schemeClr val="accent5">
                    <a:lumMod val="50000"/>
                  </a:schemeClr>
                </a:solidFill>
              </a:rPr>
              <a:t>Busan</a:t>
            </a:r>
            <a:r>
              <a:rPr lang="en-US" sz="2000" dirty="0" smtClean="0">
                <a:solidFill>
                  <a:schemeClr val="accent5">
                    <a:lumMod val="50000"/>
                  </a:schemeClr>
                </a:solidFill>
              </a:rPr>
              <a:t> Landing Station and Fukuoka APII </a:t>
            </a:r>
            <a:r>
              <a:rPr lang="en-US" sz="2000" dirty="0" err="1" smtClean="0">
                <a:solidFill>
                  <a:schemeClr val="accent5">
                    <a:lumMod val="50000"/>
                  </a:schemeClr>
                </a:solidFill>
              </a:rPr>
              <a:t>Genkai</a:t>
            </a:r>
            <a:r>
              <a:rPr lang="en-US" sz="2000" dirty="0" smtClean="0">
                <a:solidFill>
                  <a:schemeClr val="accent5">
                    <a:lumMod val="50000"/>
                  </a:schemeClr>
                </a:solidFill>
              </a:rPr>
              <a:t> NOC is about 300 km. </a:t>
            </a:r>
          </a:p>
          <a:p>
            <a:endParaRPr lang="ru-RU" sz="2000" dirty="0">
              <a:solidFill>
                <a:schemeClr val="accent5">
                  <a:lumMod val="50000"/>
                </a:schemeClr>
              </a:solidFill>
            </a:endParaRPr>
          </a:p>
        </p:txBody>
      </p:sp>
      <p:sp>
        <p:nvSpPr>
          <p:cNvPr id="8" name="Прямоугольник 7"/>
          <p:cNvSpPr/>
          <p:nvPr/>
        </p:nvSpPr>
        <p:spPr>
          <a:xfrm>
            <a:off x="3279337" y="214531"/>
            <a:ext cx="4488729" cy="461665"/>
          </a:xfrm>
          <a:prstGeom prst="rect">
            <a:avLst/>
          </a:prstGeom>
        </p:spPr>
        <p:txBody>
          <a:bodyPr wrap="none">
            <a:spAutoFit/>
          </a:bodyPr>
          <a:lstStyle/>
          <a:p>
            <a:r>
              <a:rPr lang="en-US" sz="2400" b="1" dirty="0" smtClean="0">
                <a:solidFill>
                  <a:schemeClr val="accent5">
                    <a:lumMod val="50000"/>
                  </a:schemeClr>
                </a:solidFill>
              </a:rPr>
              <a:t>Korea-Japan Cable Network  </a:t>
            </a:r>
            <a:endParaRPr lang="ru-RU" sz="2400" b="1" dirty="0">
              <a:solidFill>
                <a:schemeClr val="accent5">
                  <a:lumMod val="50000"/>
                </a:schemeClr>
              </a:solidFill>
            </a:endParaRPr>
          </a:p>
        </p:txBody>
      </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5784659" y="1362410"/>
            <a:ext cx="4628582" cy="4914758"/>
          </a:xfrm>
          <a:prstGeom prst="rect">
            <a:avLst/>
          </a:prstGeom>
          <a:noFill/>
          <a:ln w="9525">
            <a:noFill/>
            <a:miter lim="800000"/>
            <a:headEnd/>
            <a:tailEnd/>
          </a:ln>
          <a:effectLst/>
        </p:spPr>
      </p:pic>
      <p:pic>
        <p:nvPicPr>
          <p:cNvPr id="9" name="Picture 16" descr="DSC00075"/>
          <p:cNvPicPr>
            <a:picLocks noChangeAspect="1" noChangeArrowheads="1"/>
          </p:cNvPicPr>
          <p:nvPr/>
        </p:nvPicPr>
        <p:blipFill>
          <a:blip r:embed="rId3" cstate="print"/>
          <a:srcRect/>
          <a:stretch>
            <a:fillRect/>
          </a:stretch>
        </p:blipFill>
        <p:spPr bwMode="auto">
          <a:xfrm>
            <a:off x="3613742" y="1211881"/>
            <a:ext cx="2381250" cy="1776413"/>
          </a:xfrm>
          <a:prstGeom prst="rect">
            <a:avLst/>
          </a:prstGeom>
          <a:noFill/>
          <a:ln w="9525">
            <a:noFill/>
            <a:miter lim="800000"/>
            <a:headEnd/>
            <a:tailEnd/>
          </a:ln>
        </p:spPr>
      </p:pic>
      <p:pic>
        <p:nvPicPr>
          <p:cNvPr id="12" name="Picture 18" descr="C:\Users\Shuji Shimizu\Documents\最新MO\学会と論文\Nature\写真\274-20110921-KUH-23.jpg"/>
          <p:cNvPicPr>
            <a:picLocks noChangeAspect="1" noChangeArrowheads="1"/>
          </p:cNvPicPr>
          <p:nvPr/>
        </p:nvPicPr>
        <p:blipFill>
          <a:blip r:embed="rId4" cstate="print"/>
          <a:srcRect/>
          <a:stretch>
            <a:fillRect/>
          </a:stretch>
        </p:blipFill>
        <p:spPr bwMode="auto">
          <a:xfrm>
            <a:off x="9712325" y="4618276"/>
            <a:ext cx="2479675" cy="1858963"/>
          </a:xfrm>
          <a:prstGeom prst="rect">
            <a:avLst/>
          </a:prstGeom>
          <a:noFill/>
          <a:ln w="9525">
            <a:noFill/>
            <a:miter lim="800000"/>
            <a:headEnd/>
            <a:tailEnd/>
          </a:ln>
        </p:spPr>
      </p:pic>
      <p:sp>
        <p:nvSpPr>
          <p:cNvPr id="13" name="Text Box 24"/>
          <p:cNvSpPr txBox="1">
            <a:spLocks noChangeArrowheads="1"/>
          </p:cNvSpPr>
          <p:nvPr/>
        </p:nvSpPr>
        <p:spPr bwMode="auto">
          <a:xfrm>
            <a:off x="3843124" y="3112924"/>
            <a:ext cx="936625" cy="460375"/>
          </a:xfrm>
          <a:prstGeom prst="rect">
            <a:avLst/>
          </a:prstGeom>
          <a:solidFill>
            <a:srgbClr val="33CCCC"/>
          </a:solidFill>
          <a:ln w="9525">
            <a:noFill/>
            <a:miter lim="800000"/>
            <a:headEnd/>
            <a:tailEnd/>
          </a:ln>
          <a:effectLst>
            <a:outerShdw dist="107763" dir="2700000" algn="ctr" rotWithShape="0">
              <a:schemeClr val="tx2"/>
            </a:outerShdw>
          </a:effectLst>
        </p:spPr>
        <p:txBody>
          <a:bodyPr wrap="none">
            <a:spAutoFit/>
          </a:bodyPr>
          <a:lstStyle/>
          <a:p>
            <a:pPr>
              <a:defRPr/>
            </a:pPr>
            <a:r>
              <a:rPr lang="en-US" altLang="ja-JP" sz="2400" dirty="0">
                <a:solidFill>
                  <a:srgbClr val="000000"/>
                </a:solidFill>
                <a:ea typeface="ＭＳ Ｐゴシック" pitchFamily="50" charset="-128"/>
              </a:rPr>
              <a:t>Korea</a:t>
            </a:r>
          </a:p>
        </p:txBody>
      </p:sp>
      <p:sp>
        <p:nvSpPr>
          <p:cNvPr id="14" name="Text Box 5"/>
          <p:cNvSpPr txBox="1">
            <a:spLocks noChangeArrowheads="1"/>
          </p:cNvSpPr>
          <p:nvPr/>
        </p:nvSpPr>
        <p:spPr bwMode="auto">
          <a:xfrm>
            <a:off x="10252288" y="4109424"/>
            <a:ext cx="885825" cy="461963"/>
          </a:xfrm>
          <a:prstGeom prst="rect">
            <a:avLst/>
          </a:prstGeom>
          <a:solidFill>
            <a:srgbClr val="33CCCC"/>
          </a:solidFill>
          <a:ln w="9525">
            <a:noFill/>
            <a:miter lim="800000"/>
            <a:headEnd/>
            <a:tailEnd/>
          </a:ln>
          <a:effectLst>
            <a:outerShdw dist="107763" dir="2700000" algn="ctr" rotWithShape="0">
              <a:schemeClr val="tx2"/>
            </a:outerShdw>
          </a:effectLst>
        </p:spPr>
        <p:txBody>
          <a:bodyPr wrap="none">
            <a:spAutoFit/>
          </a:bodyPr>
          <a:lstStyle/>
          <a:p>
            <a:pPr>
              <a:defRPr/>
            </a:pPr>
            <a:r>
              <a:rPr lang="en-US" altLang="ja-JP" sz="2400" dirty="0">
                <a:solidFill>
                  <a:srgbClr val="000000"/>
                </a:solidFill>
                <a:ea typeface="ＭＳ Ｐゴシック" pitchFamily="50" charset="-128"/>
              </a:rPr>
              <a:t>Japan</a:t>
            </a:r>
          </a:p>
        </p:txBody>
      </p:sp>
      <p:pic>
        <p:nvPicPr>
          <p:cNvPr id="15" name="Picture 577" descr="新病院"/>
          <p:cNvPicPr>
            <a:picLocks noChangeAspect="1" noChangeArrowheads="1"/>
          </p:cNvPicPr>
          <p:nvPr/>
        </p:nvPicPr>
        <p:blipFill>
          <a:blip r:embed="rId5" cstate="print"/>
          <a:srcRect/>
          <a:stretch>
            <a:fillRect/>
          </a:stretch>
        </p:blipFill>
        <p:spPr bwMode="auto">
          <a:xfrm>
            <a:off x="5406210" y="4446756"/>
            <a:ext cx="2087562" cy="1608138"/>
          </a:xfrm>
          <a:prstGeom prst="rect">
            <a:avLst/>
          </a:prstGeom>
          <a:noFill/>
          <a:ln w="9525">
            <a:noFill/>
            <a:miter lim="800000"/>
            <a:headEnd/>
            <a:tailEnd/>
          </a:ln>
        </p:spPr>
      </p:pic>
      <p:sp>
        <p:nvSpPr>
          <p:cNvPr id="17" name="Rectangle 584"/>
          <p:cNvSpPr>
            <a:spLocks noChangeArrowheads="1"/>
          </p:cNvSpPr>
          <p:nvPr/>
        </p:nvSpPr>
        <p:spPr bwMode="auto">
          <a:xfrm>
            <a:off x="5694015" y="6054894"/>
            <a:ext cx="1511952" cy="369332"/>
          </a:xfrm>
          <a:prstGeom prst="rect">
            <a:avLst/>
          </a:prstGeom>
          <a:noFill/>
          <a:ln w="9525">
            <a:noFill/>
            <a:miter lim="800000"/>
            <a:headEnd/>
            <a:tailEnd/>
          </a:ln>
        </p:spPr>
        <p:txBody>
          <a:bodyPr wrap="none">
            <a:spAutoFit/>
          </a:bodyPr>
          <a:lstStyle/>
          <a:p>
            <a:pPr eaLnBrk="0" hangingPunct="0"/>
            <a:r>
              <a:rPr lang="en-US" altLang="ja-JP" b="1" dirty="0">
                <a:solidFill>
                  <a:schemeClr val="accent2">
                    <a:lumMod val="50000"/>
                  </a:schemeClr>
                </a:solidFill>
              </a:rPr>
              <a:t>Kyushu </a:t>
            </a:r>
            <a:r>
              <a:rPr lang="en-US" altLang="ja-JP" b="1" dirty="0" err="1">
                <a:solidFill>
                  <a:schemeClr val="accent2">
                    <a:lumMod val="50000"/>
                  </a:schemeClr>
                </a:solidFill>
              </a:rPr>
              <a:t>Univ</a:t>
            </a:r>
            <a:endParaRPr lang="en-US" altLang="ja-JP" b="1" dirty="0">
              <a:solidFill>
                <a:schemeClr val="accent2">
                  <a:lumMod val="50000"/>
                </a:schemeClr>
              </a:solidFill>
            </a:endParaRPr>
          </a:p>
        </p:txBody>
      </p:sp>
      <p:pic>
        <p:nvPicPr>
          <p:cNvPr id="18" name="Picture 2" descr="NCCnight (2)"/>
          <p:cNvPicPr>
            <a:picLocks noChangeAspect="1" noChangeArrowheads="1"/>
          </p:cNvPicPr>
          <p:nvPr/>
        </p:nvPicPr>
        <p:blipFill>
          <a:blip r:embed="rId6" cstate="print"/>
          <a:srcRect/>
          <a:stretch>
            <a:fillRect/>
          </a:stretch>
        </p:blipFill>
        <p:spPr bwMode="auto">
          <a:xfrm>
            <a:off x="1188977" y="2443166"/>
            <a:ext cx="2087562" cy="1566862"/>
          </a:xfrm>
          <a:prstGeom prst="rect">
            <a:avLst/>
          </a:prstGeom>
          <a:noFill/>
          <a:ln w="9525">
            <a:noFill/>
            <a:miter lim="800000"/>
            <a:headEnd/>
            <a:tailEnd/>
          </a:ln>
        </p:spPr>
      </p:pic>
      <p:sp>
        <p:nvSpPr>
          <p:cNvPr id="19" name="Прямоугольник 18"/>
          <p:cNvSpPr/>
          <p:nvPr/>
        </p:nvSpPr>
        <p:spPr>
          <a:xfrm>
            <a:off x="577755" y="4446756"/>
            <a:ext cx="4253552" cy="1237262"/>
          </a:xfrm>
          <a:prstGeom prst="rect">
            <a:avLst/>
          </a:prstGeom>
        </p:spPr>
        <p:txBody>
          <a:bodyPr wrap="square">
            <a:spAutoFit/>
          </a:bodyPr>
          <a:lstStyle/>
          <a:p>
            <a:pPr lvl="1">
              <a:lnSpc>
                <a:spcPct val="90000"/>
              </a:lnSpc>
              <a:spcBef>
                <a:spcPct val="20000"/>
              </a:spcBef>
              <a:buFontTx/>
              <a:buChar char="–"/>
            </a:pPr>
            <a:r>
              <a:rPr lang="en-US" altLang="ja-JP" sz="2400" dirty="0" smtClean="0">
                <a:solidFill>
                  <a:schemeClr val="accent5">
                    <a:lumMod val="50000"/>
                  </a:schemeClr>
                </a:solidFill>
              </a:rPr>
              <a:t>Hospital introduction</a:t>
            </a:r>
          </a:p>
          <a:p>
            <a:pPr lvl="1">
              <a:lnSpc>
                <a:spcPct val="90000"/>
              </a:lnSpc>
              <a:spcBef>
                <a:spcPct val="20000"/>
              </a:spcBef>
              <a:buFontTx/>
              <a:buChar char="–"/>
            </a:pPr>
            <a:r>
              <a:rPr lang="en-US" altLang="ja-JP" sz="2400" dirty="0" smtClean="0">
                <a:solidFill>
                  <a:schemeClr val="accent5">
                    <a:lumMod val="50000"/>
                  </a:schemeClr>
                </a:solidFill>
              </a:rPr>
              <a:t>Endoscopic discussion</a:t>
            </a:r>
          </a:p>
          <a:p>
            <a:pPr lvl="1">
              <a:lnSpc>
                <a:spcPct val="90000"/>
              </a:lnSpc>
              <a:spcBef>
                <a:spcPct val="20000"/>
              </a:spcBef>
              <a:buFontTx/>
              <a:buChar char="–"/>
            </a:pPr>
            <a:r>
              <a:rPr lang="en-US" altLang="ja-JP" sz="2400" dirty="0" smtClean="0">
                <a:solidFill>
                  <a:schemeClr val="accent5">
                    <a:lumMod val="50000"/>
                  </a:schemeClr>
                </a:solidFill>
              </a:rPr>
              <a:t>Surgical techniques</a:t>
            </a:r>
            <a:endParaRPr lang="en-US" altLang="ja-JP" sz="2400" dirty="0">
              <a:solidFill>
                <a:schemeClr val="accent5">
                  <a:lumMod val="50000"/>
                </a:schemeClr>
              </a:solidFill>
            </a:endParaRPr>
          </a:p>
        </p:txBody>
      </p:sp>
      <p:pic>
        <p:nvPicPr>
          <p:cNvPr id="2050" name="Picture 2"/>
          <p:cNvPicPr>
            <a:picLocks noChangeAspect="1" noChangeArrowheads="1"/>
          </p:cNvPicPr>
          <p:nvPr/>
        </p:nvPicPr>
        <p:blipFill>
          <a:blip r:embed="rId7" cstate="print"/>
          <a:srcRect/>
          <a:stretch>
            <a:fillRect/>
          </a:stretch>
        </p:blipFill>
        <p:spPr bwMode="auto">
          <a:xfrm>
            <a:off x="9994782" y="1612192"/>
            <a:ext cx="2028825" cy="1952625"/>
          </a:xfrm>
          <a:prstGeom prst="rect">
            <a:avLst/>
          </a:prstGeom>
          <a:noFill/>
          <a:ln w="9525">
            <a:noFill/>
            <a:miter lim="800000"/>
            <a:headEnd/>
            <a:tailEnd/>
          </a:ln>
          <a:effectLst/>
        </p:spPr>
      </p:pic>
      <p:grpSp>
        <p:nvGrpSpPr>
          <p:cNvPr id="22" name="Группа 21"/>
          <p:cNvGrpSpPr/>
          <p:nvPr/>
        </p:nvGrpSpPr>
        <p:grpSpPr>
          <a:xfrm>
            <a:off x="189781" y="81060"/>
            <a:ext cx="12002219" cy="1509623"/>
            <a:chOff x="189781" y="81060"/>
            <a:chExt cx="12002219" cy="1509623"/>
          </a:xfrm>
        </p:grpSpPr>
        <p:pic>
          <p:nvPicPr>
            <p:cNvPr id="23" name="Рисунок 7" descr="http://1.bp.blogspot.com/-Pps0wL1P7fE/VNyk80RqAcI/AAAAAAAAAKU/xwCjdy-xaMs/s1600/logo.gif"/>
            <p:cNvPicPr>
              <a:picLocks noChangeAspect="1" noChangeArrowheads="1"/>
            </p:cNvPicPr>
            <p:nvPr/>
          </p:nvPicPr>
          <p:blipFill>
            <a:blip r:embed="rId8" cstate="print"/>
            <a:srcRect/>
            <a:stretch>
              <a:fillRect/>
            </a:stretch>
          </p:blipFill>
          <p:spPr bwMode="auto">
            <a:xfrm>
              <a:off x="8617789" y="223771"/>
              <a:ext cx="3574211" cy="612101"/>
            </a:xfrm>
            <a:prstGeom prst="roundRect">
              <a:avLst/>
            </a:prstGeom>
            <a:noFill/>
            <a:ln w="9525">
              <a:noFill/>
              <a:miter lim="800000"/>
              <a:headEnd/>
              <a:tailEnd/>
            </a:ln>
          </p:spPr>
        </p:pic>
        <p:pic>
          <p:nvPicPr>
            <p:cNvPr id="24" name="Рисунок 23" descr="http://diplomiya.com/sites/default/files/styles/medium/public/institution_img/logokgtu.jpg?itok=ehztlG8o"/>
            <p:cNvPicPr/>
            <p:nvPr/>
          </p:nvPicPr>
          <p:blipFill>
            <a:blip r:embed="rId9"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464077" y="738768"/>
            <a:ext cx="4281941" cy="461665"/>
          </a:xfrm>
          <a:prstGeom prst="rect">
            <a:avLst/>
          </a:prstGeom>
        </p:spPr>
        <p:txBody>
          <a:bodyPr wrap="none">
            <a:spAutoFit/>
          </a:bodyPr>
          <a:lstStyle/>
          <a:p>
            <a:r>
              <a:rPr lang="en-US" sz="2400" b="1" dirty="0" smtClean="0">
                <a:solidFill>
                  <a:schemeClr val="accent5">
                    <a:lumMod val="50000"/>
                  </a:schemeClr>
                </a:solidFill>
              </a:rPr>
              <a:t>Korea-Japan Cable Network </a:t>
            </a:r>
            <a:endParaRPr lang="ru-RU" sz="2400" b="1" dirty="0">
              <a:solidFill>
                <a:schemeClr val="accent5">
                  <a:lumMod val="50000"/>
                </a:schemeClr>
              </a:solidFill>
            </a:endParaRPr>
          </a:p>
        </p:txBody>
      </p:sp>
      <p:sp>
        <p:nvSpPr>
          <p:cNvPr id="8" name="Прямоугольник 7"/>
          <p:cNvSpPr/>
          <p:nvPr/>
        </p:nvSpPr>
        <p:spPr>
          <a:xfrm>
            <a:off x="949850" y="1533876"/>
            <a:ext cx="8115868" cy="4708981"/>
          </a:xfrm>
          <a:prstGeom prst="rect">
            <a:avLst/>
          </a:prstGeom>
        </p:spPr>
        <p:txBody>
          <a:bodyPr wrap="square">
            <a:spAutoFit/>
          </a:bodyPr>
          <a:lstStyle/>
          <a:p>
            <a:pPr>
              <a:lnSpc>
                <a:spcPct val="150000"/>
              </a:lnSpc>
            </a:pPr>
            <a:r>
              <a:rPr lang="en-US" sz="2000" dirty="0" smtClean="0">
                <a:solidFill>
                  <a:schemeClr val="accent5">
                    <a:lumMod val="50000"/>
                  </a:schemeClr>
                </a:solidFill>
              </a:rPr>
              <a:t>They set up teleconference system and streaming system of recorded video image with bi-direct transmission using Digital Video Transport System (DVTS) on internet protocol on the network described above. The system can be set up only with a digital video camera and a personal computer connected via an IEEE 1394 interface. The minimal requirement for digital video transmission for telemedicine is 30 Mbps with DVTS per channel</a:t>
            </a:r>
          </a:p>
          <a:p>
            <a:pPr>
              <a:lnSpc>
                <a:spcPct val="150000"/>
              </a:lnSpc>
            </a:pPr>
            <a:r>
              <a:rPr lang="en-US" sz="2000" dirty="0" smtClean="0">
                <a:solidFill>
                  <a:schemeClr val="accent5">
                    <a:lumMod val="50000"/>
                  </a:schemeClr>
                </a:solidFill>
              </a:rPr>
              <a:t>Before its construction, no network was available between the two countries for high-quality moving images. Now DVTS is an open source free ware supported by WIDE project</a:t>
            </a:r>
            <a:endParaRPr lang="ru-RU" sz="2000" dirty="0">
              <a:solidFill>
                <a:schemeClr val="accent5">
                  <a:lumMod val="50000"/>
                </a:schemeClr>
              </a:solidFill>
            </a:endParaRPr>
          </a:p>
        </p:txBody>
      </p:sp>
      <p:pic>
        <p:nvPicPr>
          <p:cNvPr id="28674" name="Picture 2"/>
          <p:cNvPicPr>
            <a:picLocks noChangeAspect="1" noChangeArrowheads="1"/>
          </p:cNvPicPr>
          <p:nvPr/>
        </p:nvPicPr>
        <p:blipFill>
          <a:blip r:embed="rId2" cstate="print"/>
          <a:srcRect/>
          <a:stretch>
            <a:fillRect/>
          </a:stretch>
        </p:blipFill>
        <p:spPr bwMode="auto">
          <a:xfrm>
            <a:off x="9052071" y="1325621"/>
            <a:ext cx="2866341" cy="2615536"/>
          </a:xfrm>
          <a:prstGeom prst="rect">
            <a:avLst/>
          </a:prstGeom>
          <a:noFill/>
          <a:ln w="9525">
            <a:noFill/>
            <a:miter lim="800000"/>
            <a:headEnd/>
            <a:tailEnd/>
          </a:ln>
          <a:effectLst/>
        </p:spPr>
      </p:pic>
      <p:pic>
        <p:nvPicPr>
          <p:cNvPr id="9" name="Picture 126" descr="ビデオスコープシステム EVIS240"/>
          <p:cNvPicPr>
            <a:picLocks noChangeAspect="1" noChangeArrowheads="1"/>
          </p:cNvPicPr>
          <p:nvPr/>
        </p:nvPicPr>
        <p:blipFill>
          <a:blip r:embed="rId3" cstate="print"/>
          <a:srcRect/>
          <a:stretch>
            <a:fillRect/>
          </a:stretch>
        </p:blipFill>
        <p:spPr bwMode="auto">
          <a:xfrm>
            <a:off x="9552534" y="4067362"/>
            <a:ext cx="1994374" cy="2626736"/>
          </a:xfrm>
          <a:prstGeom prst="rect">
            <a:avLst/>
          </a:prstGeom>
          <a:noFill/>
          <a:ln w="9525">
            <a:noFill/>
            <a:miter lim="800000"/>
            <a:headEnd/>
            <a:tailEnd/>
          </a:ln>
          <a:effectLst>
            <a:outerShdw dist="107763" dir="2700000" algn="ctr" rotWithShape="0">
              <a:schemeClr val="bg1">
                <a:alpha val="50000"/>
              </a:schemeClr>
            </a:outerShdw>
          </a:effectLst>
        </p:spPr>
      </p:pic>
      <p:grpSp>
        <p:nvGrpSpPr>
          <p:cNvPr id="10" name="Группа 9"/>
          <p:cNvGrpSpPr/>
          <p:nvPr/>
        </p:nvGrpSpPr>
        <p:grpSpPr>
          <a:xfrm>
            <a:off x="189781" y="8106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4"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5"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10463" t="12385" r="7740" b="4358"/>
          <a:stretch>
            <a:fillRect/>
          </a:stretch>
        </p:blipFill>
        <p:spPr bwMode="auto">
          <a:xfrm>
            <a:off x="2163942" y="1031125"/>
            <a:ext cx="8918170" cy="5103461"/>
          </a:xfrm>
          <a:prstGeom prst="rect">
            <a:avLst/>
          </a:prstGeom>
          <a:noFill/>
          <a:ln w="9525">
            <a:noFill/>
            <a:miter lim="800000"/>
            <a:headEnd/>
            <a:tailEnd/>
          </a:ln>
          <a:effectLst/>
        </p:spPr>
      </p:pic>
      <p:grpSp>
        <p:nvGrpSpPr>
          <p:cNvPr id="8" name="Группа 7"/>
          <p:cNvGrpSpPr/>
          <p:nvPr/>
        </p:nvGrpSpPr>
        <p:grpSpPr>
          <a:xfrm>
            <a:off x="189781" y="81060"/>
            <a:ext cx="12002219" cy="1509623"/>
            <a:chOff x="189781" y="81060"/>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xmlns="" val="374198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1675</TotalTime>
  <Words>1169</Words>
  <Application>Microsoft Office PowerPoint</Application>
  <PresentationFormat>Произвольный</PresentationFormat>
  <Paragraphs>72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Легкий дым</vt:lpstr>
      <vt:lpstr>Kyrgyz State Technical University  named after I.Razzakov Telematics Department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dc:creator>
  <cp:lastModifiedBy>studentpc10</cp:lastModifiedBy>
  <cp:revision>146</cp:revision>
  <dcterms:created xsi:type="dcterms:W3CDTF">2014-09-29T16:35:20Z</dcterms:created>
  <dcterms:modified xsi:type="dcterms:W3CDTF">2016-03-02T18:47:53Z</dcterms:modified>
</cp:coreProperties>
</file>