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8"/>
  </p:notesMasterIdLst>
  <p:handoutMasterIdLst>
    <p:handoutMasterId r:id="rId39"/>
  </p:handoutMasterIdLst>
  <p:sldIdLst>
    <p:sldId id="257" r:id="rId3"/>
    <p:sldId id="291" r:id="rId4"/>
    <p:sldId id="292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9" r:id="rId25"/>
    <p:sldId id="290" r:id="rId26"/>
    <p:sldId id="279" r:id="rId27"/>
    <p:sldId id="280" r:id="rId28"/>
    <p:sldId id="281" r:id="rId29"/>
    <p:sldId id="282" r:id="rId30"/>
    <p:sldId id="283" r:id="rId31"/>
    <p:sldId id="278" r:id="rId32"/>
    <p:sldId id="284" r:id="rId33"/>
    <p:sldId id="285" r:id="rId34"/>
    <p:sldId id="286" r:id="rId35"/>
    <p:sldId id="287" r:id="rId36"/>
    <p:sldId id="28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C0FB604-83EE-45A0-9972-89C6186CBD28}">
          <p14:sldIdLst>
            <p14:sldId id="257"/>
            <p14:sldId id="291"/>
            <p14:sldId id="292"/>
          </p14:sldIdLst>
        </p14:section>
        <p14:section name="Раздел без заголовка" id="{77DEDC6B-F3C9-4D23-8C05-5B4B88630E9E}">
          <p14:sldIdLst>
            <p14:sldId id="258"/>
            <p14:sldId id="259"/>
            <p14:sldId id="260"/>
            <p14:sldId id="261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89"/>
            <p14:sldId id="290"/>
            <p14:sldId id="279"/>
            <p14:sldId id="280"/>
            <p14:sldId id="281"/>
            <p14:sldId id="282"/>
            <p14:sldId id="283"/>
            <p14:sldId id="278"/>
            <p14:sldId id="284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EF7920"/>
    <a:srgbClr val="1EB8C1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7764"/>
    </p:cViewPr>
  </p:sorterViewPr>
  <p:notesViewPr>
    <p:cSldViewPr snapToGrid="0" showGuides="1">
      <p:cViewPr varScale="1">
        <p:scale>
          <a:sx n="76" d="100"/>
          <a:sy n="76" d="100"/>
        </p:scale>
        <p:origin x="123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Physical Objects that Could be Connected to the Internet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41-47F3-89B0-631E4DC1B04E}"/>
              </c:ext>
            </c:extLst>
          </c:dPt>
          <c:dPt>
            <c:idx val="1"/>
            <c:bubble3D val="0"/>
            <c:explosion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41-47F3-89B0-631E4DC1B04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41-47F3-89B0-631E4DC1B04E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41-47F3-89B0-631E4DC1B04E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1.0%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A41-47F3-89B0-631E4DC1B04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41-47F3-89B0-631E4DC1B04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41-47F3-89B0-631E4DC1B0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2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Unconnected</c:v>
                </c:pt>
                <c:pt idx="1">
                  <c:v>Connected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0.99</c:v>
                </c:pt>
                <c:pt idx="1">
                  <c:v>1.0000000000000004E-2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41-47F3-89B0-631E4DC1B0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BA41-47F3-89B0-631E4DC1B04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BA41-47F3-89B0-631E4DC1B04E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BA41-47F3-89B0-631E4DC1B04E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BA41-47F3-89B0-631E4DC1B04E}"/>
              </c:ext>
            </c:extLst>
          </c:dPt>
          <c:cat>
            <c:strRef>
              <c:f>Лист1!$A$2:$A$5</c:f>
              <c:strCache>
                <c:ptCount val="2"/>
                <c:pt idx="0">
                  <c:v>Unconnected</c:v>
                </c:pt>
                <c:pt idx="1">
                  <c:v>Connected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1-BA41-47F3-89B0-631E4DC1B0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949170374555478"/>
          <c:y val="0.41093416257407106"/>
          <c:w val="0.31377942873521986"/>
          <c:h val="0.15604615463347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2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A2-4E4C-9446-143D818A32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2020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FEA2-4E4C-9446-143D818A32D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2020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FEA2-4E4C-9446-143D818A32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77970176"/>
        <c:axId val="177976448"/>
      </c:barChart>
      <c:catAx>
        <c:axId val="177970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>
                    <a:solidFill>
                      <a:schemeClr val="tx2">
                        <a:lumMod val="95000"/>
                        <a:lumOff val="5000"/>
                      </a:schemeClr>
                    </a:solidFill>
                  </a:rPr>
                  <a:t>YEARS</a:t>
                </a:r>
                <a:endParaRPr lang="ru-RU" sz="1600" dirty="0">
                  <a:solidFill>
                    <a:schemeClr val="tx2">
                      <a:lumMod val="95000"/>
                      <a:lumOff val="5000"/>
                    </a:schemeClr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20" normalizeH="0" baseline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976448"/>
        <c:crosses val="autoZero"/>
        <c:auto val="1"/>
        <c:lblAlgn val="ctr"/>
        <c:lblOffset val="100"/>
        <c:noMultiLvlLbl val="0"/>
      </c:catAx>
      <c:valAx>
        <c:axId val="17797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cap="all" baseline="0">
                    <a:solidFill>
                      <a:schemeClr val="tx2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smtClean="0">
                    <a:solidFill>
                      <a:schemeClr val="tx2">
                        <a:lumMod val="95000"/>
                        <a:lumOff val="5000"/>
                      </a:schemeClr>
                    </a:solidFill>
                  </a:rPr>
                  <a:t>BILLIONS</a:t>
                </a:r>
                <a:endParaRPr lang="ru-RU" sz="1800" dirty="0">
                  <a:solidFill>
                    <a:schemeClr val="tx2">
                      <a:lumMod val="95000"/>
                      <a:lumOff val="5000"/>
                    </a:schemeClr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cap="all" baseline="0">
                  <a:solidFill>
                    <a:schemeClr val="tx2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spc="20" baseline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970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ru-RU" smtClean="0"/>
              <a:pPr/>
              <a:t>чт 12.04.18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ru-RU" smtClean="0"/>
              <a:pPr/>
              <a:t>чт 12.04.18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88A31-EEC2-4402-89D8-4DC7AEDE4EB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C8689-8455-3546-ADF9-3B7273760F6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0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800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чт 12.04.18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чт 12.04.18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чт 12.04.18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чт 12.04.18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Intel Confidential – Internal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30576" y="6374914"/>
            <a:ext cx="2844800" cy="365125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411797"/>
            <a:ext cx="10972800" cy="11582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28pt</a:t>
            </a:r>
            <a:r>
              <a:rPr lang="en-US" dirty="0" smtClean="0"/>
              <a:t> Intel Clear Light Headline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1604434"/>
            <a:ext cx="10970683" cy="4567767"/>
          </a:xfrm>
          <a:prstGeom prst="rect">
            <a:avLst/>
          </a:prstGeom>
        </p:spPr>
        <p:txBody>
          <a:bodyPr/>
          <a:lstStyle>
            <a:lvl2pPr>
              <a:defRPr sz="2400"/>
            </a:lvl2pPr>
            <a:lvl3pPr>
              <a:defRPr sz="2400"/>
            </a:lvl3pPr>
            <a:lvl4pPr>
              <a:defRPr sz="2133"/>
            </a:lvl4pPr>
          </a:lstStyle>
          <a:p>
            <a:pPr lvl="0"/>
            <a:r>
              <a:rPr lang="en-US" dirty="0" smtClean="0"/>
              <a:t>18pt Intel Clear body text</a:t>
            </a:r>
          </a:p>
          <a:p>
            <a:pPr lvl="1"/>
            <a:r>
              <a:rPr lang="en-US" dirty="0" smtClean="0"/>
              <a:t>18pt Intel Clear bullet one</a:t>
            </a:r>
          </a:p>
          <a:p>
            <a:pPr lvl="2"/>
            <a:r>
              <a:rPr lang="en-US" dirty="0" smtClean="0"/>
              <a:t>18pt Intel Clear sub-bullet</a:t>
            </a:r>
          </a:p>
          <a:p>
            <a:pPr lvl="3"/>
            <a:r>
              <a:rPr lang="en-US" dirty="0" smtClean="0"/>
              <a:t>16pt Intel Clear fourth level</a:t>
            </a:r>
          </a:p>
          <a:p>
            <a:pPr lvl="4"/>
            <a:r>
              <a:rPr lang="en-US" dirty="0" err="1" smtClean="0"/>
              <a:t>14pt</a:t>
            </a:r>
            <a:r>
              <a:rPr lang="en-US" dirty="0" smtClean="0"/>
              <a:t> Intel Clear 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70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чт 12.04.18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12" name="Полилиния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6" name="Инструкци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ru-RU" sz="1200" b="1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ПРИМЕЧАНИЕ.</a:t>
            </a:r>
          </a:p>
          <a:p>
            <a:pPr algn="l" defTabSz="914400">
              <a:buNone/>
            </a:pPr>
            <a:r>
              <a:rPr lang="ru-RU" sz="1200" b="0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  <a:endParaRPr lang="ru-RU" sz="1200" b="0" i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9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10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чт 12.04.18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чт 12.04.18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чт 12.04.18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чт 12.04.18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чт 12.04.18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ru-RU" smtClean="0"/>
              <a:pPr/>
              <a:t>чт 12.04.18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89781" y="81060"/>
            <a:ext cx="12002219" cy="1509623"/>
            <a:chOff x="189781" y="81060"/>
            <a:chExt cx="12002219" cy="1509623"/>
          </a:xfrm>
        </p:grpSpPr>
        <p:pic>
          <p:nvPicPr>
            <p:cNvPr id="12" name="Рисунок 7" descr="http://1.bp.blogspot.com/-Pps0wL1P7fE/VNyk80RqAcI/AAAAAAAAAKU/xwCjdy-xaMs/s1600/logo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17789" y="223771"/>
              <a:ext cx="3574211" cy="61210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 descr="http://diplomiya.com/sites/default/files/styles/medium/public/institution_img/logokgtu.jpg?itok=ehztlG8o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781" y="81060"/>
              <a:ext cx="1776785" cy="150962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Заголовок 8"/>
          <p:cNvSpPr txBox="1">
            <a:spLocks/>
          </p:cNvSpPr>
          <p:nvPr/>
        </p:nvSpPr>
        <p:spPr>
          <a:xfrm>
            <a:off x="2636560" y="529821"/>
            <a:ext cx="6452559" cy="8087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 State Technical University</a:t>
            </a:r>
            <a:r>
              <a:rPr lang="ru-RU" sz="24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named after I.Razzakov Telematics Department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14839" y="219143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role and importance of  logistics information systems in the Asian economy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4797" y="4613959"/>
            <a:ext cx="3092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Akylbek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Umetaliev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 of Hamburg “</a:t>
            </a:r>
            <a:r>
              <a:rPr lang="en-US" dirty="0" err="1" smtClean="0"/>
              <a:t>SmartPORT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" b="704"/>
          <a:stretch>
            <a:fillRect/>
          </a:stretch>
        </p:blipFill>
        <p:spPr>
          <a:xfrm>
            <a:off x="335397" y="1557867"/>
            <a:ext cx="6926181" cy="4873979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7662334" y="1952979"/>
            <a:ext cx="3017520" cy="43434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Efficient operations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Economic development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Minimizing  traffic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300 roadway sensors manage traffic disruptions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Parking Information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72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and Energy Monitoring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Collaboration of systems: </a:t>
            </a:r>
          </a:p>
          <a:p>
            <a:r>
              <a:rPr lang="en-US" dirty="0" smtClean="0"/>
              <a:t>SCADA</a:t>
            </a:r>
          </a:p>
          <a:p>
            <a:r>
              <a:rPr lang="en-US" dirty="0" smtClean="0"/>
              <a:t>GIS</a:t>
            </a:r>
          </a:p>
          <a:p>
            <a:r>
              <a:rPr lang="en-US" dirty="0" smtClean="0"/>
              <a:t>GPS</a:t>
            </a:r>
          </a:p>
          <a:p>
            <a:r>
              <a:rPr lang="en-US" dirty="0" smtClean="0"/>
              <a:t>ERP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9282" y="1021977"/>
            <a:ext cx="4003638" cy="4343400"/>
          </a:xfrm>
        </p:spPr>
        <p:txBody>
          <a:bodyPr/>
          <a:lstStyle/>
          <a:p>
            <a:r>
              <a:rPr lang="en-US" sz="2400" dirty="0" err="1" smtClean="0"/>
              <a:t>IoT</a:t>
            </a:r>
            <a:r>
              <a:rPr lang="en-US" sz="2400" dirty="0" smtClean="0"/>
              <a:t> sensors track all kinds of resources: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 smtClean="0"/>
              <a:t>Petroleum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 smtClean="0"/>
              <a:t>Natural gas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 smtClean="0"/>
              <a:t>Electricity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dirty="0" smtClean="0"/>
              <a:t>Water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534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Connected Production Floor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8209" y="4531658"/>
            <a:ext cx="6126480" cy="1640541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 smtClean="0"/>
              <a:t>Continental Tire</a:t>
            </a:r>
          </a:p>
          <a:p>
            <a:pPr marL="0" indent="0">
              <a:buNone/>
            </a:pPr>
            <a:r>
              <a:rPr lang="en-US" dirty="0"/>
              <a:t>u</a:t>
            </a:r>
            <a:r>
              <a:rPr lang="en-US" dirty="0" smtClean="0"/>
              <a:t>se Wi-Fi sensors on carriers, inventory, so that employees can see carrier locations on their mobile devices</a:t>
            </a:r>
          </a:p>
          <a:p>
            <a:pPr marL="0" indent="0">
              <a:buNone/>
            </a:pPr>
            <a:endParaRPr lang="en-US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365" y="1707776"/>
            <a:ext cx="4151555" cy="4464424"/>
          </a:xfrm>
        </p:spPr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gives an information about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Performance of machines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Ambient conditions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Energy consumption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Status of Inventory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/>
              <a:t>Flow of materials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209" y="1580775"/>
            <a:ext cx="4829736" cy="295088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284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and Security</a:t>
            </a:r>
            <a:br>
              <a:rPr lang="en-US" dirty="0" smtClean="0"/>
            </a:br>
            <a:r>
              <a:rPr lang="en-US" dirty="0" smtClean="0"/>
              <a:t>Equipment and Employee Monitoring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Union Pacific</a:t>
            </a:r>
            <a:endParaRPr lang="ru-RU" b="1" i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Acoustic sensors</a:t>
            </a:r>
          </a:p>
          <a:p>
            <a:r>
              <a:rPr lang="en-US" dirty="0" smtClean="0"/>
              <a:t>Visual sensors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i="1" dirty="0" smtClean="0"/>
              <a:t>Dundee Precious Metals (DPM)</a:t>
            </a:r>
            <a:endParaRPr lang="ru-RU" b="1" i="1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324599" y="2705100"/>
            <a:ext cx="4863353" cy="3467100"/>
          </a:xfrm>
        </p:spPr>
        <p:txBody>
          <a:bodyPr/>
          <a:lstStyle/>
          <a:p>
            <a:r>
              <a:rPr lang="en-US" dirty="0" smtClean="0"/>
              <a:t>Tracking equipment and miner movements with help of </a:t>
            </a:r>
            <a:r>
              <a:rPr lang="en-US" dirty="0" err="1" smtClean="0"/>
              <a:t>IoT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796617"/>
            <a:ext cx="3975847" cy="26041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3796616"/>
            <a:ext cx="4110319" cy="260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2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Monitoring </a:t>
            </a:r>
            <a:br>
              <a:rPr lang="en-US" dirty="0" smtClean="0"/>
            </a:br>
            <a:r>
              <a:rPr lang="en-US" dirty="0" smtClean="0"/>
              <a:t>Physical Security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Mobile Apps</a:t>
            </a:r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75" y="2676525"/>
            <a:ext cx="5304025" cy="3536016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SmartLock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706" y="2676525"/>
            <a:ext cx="5081988" cy="3536016"/>
          </a:xfrm>
        </p:spPr>
      </p:pic>
    </p:spTree>
    <p:extLst>
      <p:ext uri="{BB962C8B-B14F-4D97-AF65-F5344CB8AC3E}">
        <p14:creationId xmlns:p14="http://schemas.microsoft.com/office/powerpoint/2010/main" val="1888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Experience</a:t>
            </a:r>
            <a:br>
              <a:rPr lang="en-US" dirty="0" smtClean="0"/>
            </a:br>
            <a:r>
              <a:rPr lang="en-US" dirty="0" smtClean="0"/>
              <a:t>Connected Retail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2047" y="1600199"/>
            <a:ext cx="5625353" cy="47602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u="sng" dirty="0" smtClean="0"/>
              <a:t>For retail</a:t>
            </a:r>
          </a:p>
          <a:p>
            <a:r>
              <a:rPr lang="en-US" dirty="0" smtClean="0"/>
              <a:t>In-shelf availability</a:t>
            </a:r>
          </a:p>
          <a:p>
            <a:r>
              <a:rPr lang="en-US" dirty="0" smtClean="0"/>
              <a:t>Inventory</a:t>
            </a:r>
          </a:p>
          <a:p>
            <a:r>
              <a:rPr lang="en-US" dirty="0" smtClean="0"/>
              <a:t>Merchandise Optimization</a:t>
            </a:r>
          </a:p>
          <a:p>
            <a:r>
              <a:rPr lang="en-US" dirty="0" smtClean="0"/>
              <a:t>Planogram Compliance</a:t>
            </a:r>
          </a:p>
          <a:p>
            <a:r>
              <a:rPr lang="en-US" dirty="0" smtClean="0"/>
              <a:t>Loss prevention </a:t>
            </a:r>
          </a:p>
          <a:p>
            <a:r>
              <a:rPr lang="en-US" dirty="0" smtClean="0"/>
              <a:t>Mobile Payments and more</a:t>
            </a:r>
          </a:p>
          <a:p>
            <a:pPr marL="0" indent="0">
              <a:buNone/>
            </a:pPr>
            <a:r>
              <a:rPr lang="en-US" b="1" u="sng" dirty="0" smtClean="0"/>
              <a:t>For consumers</a:t>
            </a:r>
          </a:p>
          <a:p>
            <a:r>
              <a:rPr lang="en-US" dirty="0" smtClean="0"/>
              <a:t>Checkouts</a:t>
            </a:r>
          </a:p>
          <a:p>
            <a:r>
              <a:rPr lang="en-US" dirty="0" smtClean="0"/>
              <a:t>In-store guidance</a:t>
            </a:r>
          </a:p>
          <a:p>
            <a:r>
              <a:rPr lang="en-US" dirty="0" smtClean="0"/>
              <a:t>Mobile payments</a:t>
            </a: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778" y="1788459"/>
            <a:ext cx="8054465" cy="4719916"/>
          </a:xfrm>
        </p:spPr>
      </p:pic>
    </p:spTree>
    <p:extLst>
      <p:ext uri="{BB962C8B-B14F-4D97-AF65-F5344CB8AC3E}">
        <p14:creationId xmlns:p14="http://schemas.microsoft.com/office/powerpoint/2010/main" val="200634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IOT IN LOGISTICS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5847" y="1667435"/>
            <a:ext cx="4793428" cy="446330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err="1" smtClean="0"/>
              <a:t>IoT</a:t>
            </a:r>
            <a:r>
              <a:rPr lang="en-US" dirty="0" smtClean="0"/>
              <a:t> can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Connect different assets along a supply chain in a meaningful way, and then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Analyze the data generated from these connections to capture new insights.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/>
          <a:srcRect l="31961" t="16999" r="18333" b="16563"/>
          <a:stretch/>
        </p:blipFill>
        <p:spPr>
          <a:xfrm>
            <a:off x="5033417" y="1481644"/>
            <a:ext cx="7154365" cy="537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7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795" y="1748118"/>
            <a:ext cx="7183332" cy="37113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Warehousing Operations</a:t>
            </a:r>
            <a:endParaRPr lang="ru-RU" dirty="0"/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045335"/>
              </p:ext>
            </p:extLst>
          </p:nvPr>
        </p:nvGraphicFramePr>
        <p:xfrm>
          <a:off x="0" y="1506071"/>
          <a:ext cx="5490882" cy="3953435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6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48608"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Smart Inventory Management</a:t>
                      </a:r>
                      <a:endParaRPr lang="ru-RU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RFID</a:t>
                      </a:r>
                      <a:r>
                        <a:rPr lang="en-US" b="0" baseline="0" dirty="0" smtClean="0"/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0" baseline="0" dirty="0" smtClean="0"/>
                        <a:t>volume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0" baseline="0" dirty="0" smtClean="0"/>
                        <a:t>dimension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0" baseline="0" dirty="0" smtClean="0"/>
                        <a:t>damage detection</a:t>
                      </a:r>
                      <a:endParaRPr lang="en-US" sz="16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0" dirty="0" smtClean="0"/>
                        <a:t>Eliminates</a:t>
                      </a:r>
                      <a:r>
                        <a:rPr lang="en-US" b="0" baseline="0" dirty="0" smtClean="0"/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0" baseline="0" dirty="0" smtClean="0"/>
                        <a:t>time-consuming tasks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0" baseline="0" dirty="0" smtClean="0"/>
                        <a:t>manual counting </a:t>
                      </a:r>
                      <a:endParaRPr lang="en-US" sz="16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4827"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Real-time Visibility</a:t>
                      </a:r>
                      <a:endParaRPr lang="ru-RU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Right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/>
                        <a:t>location</a:t>
                      </a:r>
                      <a:endParaRPr lang="en-US" sz="16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smtClean="0"/>
                        <a:t>temperature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smtClean="0"/>
                        <a:t>humidity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Prevent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/>
                        <a:t>costly</a:t>
                      </a:r>
                      <a:r>
                        <a:rPr lang="en-US" sz="1600" baseline="0" dirty="0" smtClean="0"/>
                        <a:t> out-of-stock situations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smtClean="0"/>
                        <a:t>misplacing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smtClean="0"/>
                        <a:t>incorrect condition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983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8011"/>
            <a:ext cx="6683188" cy="4999989"/>
          </a:xfrm>
        </p:spPr>
      </p:pic>
      <p:graphicFrame>
        <p:nvGraphicFramePr>
          <p:cNvPr id="8" name="Объект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410492"/>
              </p:ext>
            </p:extLst>
          </p:nvPr>
        </p:nvGraphicFramePr>
        <p:xfrm>
          <a:off x="6701118" y="27454"/>
          <a:ext cx="5490882" cy="4235824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111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0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6561"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Accurate</a:t>
                      </a:r>
                      <a:r>
                        <a:rPr lang="en-US" sz="2400" b="1" i="0" baseline="0" dirty="0" smtClean="0"/>
                        <a:t> Inventory control</a:t>
                      </a:r>
                      <a:endParaRPr lang="ru-RU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Right</a:t>
                      </a:r>
                      <a:r>
                        <a:rPr lang="en-US" b="0" baseline="0" dirty="0" smtClean="0"/>
                        <a:t> item in right order for delivery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Eliminates</a:t>
                      </a:r>
                      <a:r>
                        <a:rPr lang="en-US" b="0" baseline="0" dirty="0" smtClean="0"/>
                        <a:t> time-consuming tasks, Manual counting </a:t>
                      </a:r>
                      <a:endParaRPr lang="en-US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263"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Optimal</a:t>
                      </a:r>
                      <a:r>
                        <a:rPr lang="en-US" sz="2400" b="1" i="0" baseline="0" dirty="0" smtClean="0"/>
                        <a:t> Asset Utilization </a:t>
                      </a:r>
                      <a:endParaRPr lang="ru-RU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Monitor</a:t>
                      </a:r>
                      <a:r>
                        <a:rPr lang="en-US" baseline="0" dirty="0" smtClean="0"/>
                        <a:t> all assets in real time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Speed,</a:t>
                      </a:r>
                      <a:r>
                        <a:rPr lang="en-US" baseline="0" dirty="0" smtClean="0"/>
                        <a:t> location, productivity, accuracy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877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056196"/>
              </p:ext>
            </p:extLst>
          </p:nvPr>
        </p:nvGraphicFramePr>
        <p:xfrm>
          <a:off x="0" y="140116"/>
          <a:ext cx="5490882" cy="284015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111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0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0151">
                <a:tc>
                  <a:txBody>
                    <a:bodyPr/>
                    <a:lstStyle/>
                    <a:p>
                      <a:r>
                        <a:rPr lang="en-US" sz="2400" b="1" i="0" baseline="0" dirty="0" smtClean="0"/>
                        <a:t>Health and Safety  </a:t>
                      </a:r>
                      <a:endParaRPr lang="ru-RU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Sensors and</a:t>
                      </a:r>
                      <a:r>
                        <a:rPr lang="en-US" b="0" baseline="0" dirty="0" smtClean="0"/>
                        <a:t> Actuators combined with radar and cameras attached to forklifts </a:t>
                      </a:r>
                      <a:endParaRPr lang="en-US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baseline="0" dirty="0" smtClean="0"/>
                        <a:t>accidents can be avoided by using pressure sensors to detect when a load has become too heavy, uneven load has been placed</a:t>
                      </a:r>
                      <a:endParaRPr lang="en-US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803" y="116824"/>
            <a:ext cx="6428396" cy="57985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" y="3016100"/>
            <a:ext cx="5628522" cy="231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1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12" y="-288235"/>
            <a:ext cx="9549993" cy="6756621"/>
          </a:xfrm>
          <a:prstGeom prst="rect">
            <a:avLst/>
          </a:prstGeom>
          <a:effectLst>
            <a:softEdge rad="9271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94115" y="5920703"/>
            <a:ext cx="7250805" cy="428221"/>
          </a:xfrm>
        </p:spPr>
        <p:txBody>
          <a:bodyPr>
            <a:noAutofit/>
          </a:bodyPr>
          <a:lstStyle/>
          <a:p>
            <a:pPr algn="ctr" defTabSz="914400">
              <a:spcBef>
                <a:spcPts val="1"/>
              </a:spcBef>
              <a:buNone/>
            </a:pPr>
            <a:r>
              <a:rPr lang="en-US" sz="2800" dirty="0" smtClean="0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6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atin typeface="Leelawadee" panose="020B0502040204020203" pitchFamily="34" charset="-34"/>
                <a:cs typeface="Leelawadee" panose="020B0502040204020203" pitchFamily="34" charset="-34"/>
              </a:rPr>
              <a:t>IN LOGISTICS</a:t>
            </a:r>
            <a:br>
              <a:rPr lang="en-US" sz="2800" dirty="0" smtClean="0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6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atin typeface="Leelawadee" panose="020B0502040204020203" pitchFamily="34" charset="-34"/>
                <a:cs typeface="Leelawadee" panose="020B0502040204020203" pitchFamily="34" charset="-34"/>
              </a:rPr>
            </a:br>
            <a:r>
              <a:rPr lang="en-US" sz="2000" dirty="0" smtClean="0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6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atin typeface="Leelawadee" panose="020B0502040204020203" pitchFamily="34" charset="-34"/>
                <a:cs typeface="Leelawadee" panose="020B0502040204020203" pitchFamily="34" charset="-34"/>
              </a:rPr>
              <a:t>[</a:t>
            </a:r>
            <a:r>
              <a:rPr lang="en-US" sz="1400" dirty="0" smtClean="0"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6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atin typeface="Leelawadee" panose="020B0502040204020203" pitchFamily="34" charset="-34"/>
                <a:cs typeface="Leelawadee" panose="020B0502040204020203" pitchFamily="34" charset="-34"/>
              </a:rPr>
              <a:t>from DHL Trend Report, IOT in Logistics] </a:t>
            </a:r>
            <a:endParaRPr lang="ru-RU" sz="1800" i="0" dirty="0"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atin typeface="Book Antiqua"/>
              <a:cs typeface="Leelawadee" panose="020B0502040204020203" pitchFamily="34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4294967295"/>
          </p:nvPr>
        </p:nvSpPr>
        <p:spPr>
          <a:xfrm>
            <a:off x="8345511" y="5396459"/>
            <a:ext cx="3460610" cy="1367031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Almaty</a:t>
            </a:r>
            <a:r>
              <a:rPr lang="en-US" dirty="0" smtClean="0"/>
              <a:t>, August 2016</a:t>
            </a:r>
          </a:p>
          <a:p>
            <a:pPr marL="0" indent="0" algn="l">
              <a:buNone/>
            </a:pPr>
            <a:endParaRPr lang="ru-RU" sz="2400" b="0" i="0" dirty="0"/>
          </a:p>
        </p:txBody>
      </p:sp>
      <p:grpSp>
        <p:nvGrpSpPr>
          <p:cNvPr id="5" name="Group 4"/>
          <p:cNvGrpSpPr/>
          <p:nvPr/>
        </p:nvGrpSpPr>
        <p:grpSpPr>
          <a:xfrm>
            <a:off x="154193" y="5675556"/>
            <a:ext cx="3657600" cy="1033463"/>
            <a:chOff x="3048000" y="5105400"/>
            <a:chExt cx="3657600" cy="1033463"/>
          </a:xfrm>
        </p:grpSpPr>
        <p:pic>
          <p:nvPicPr>
            <p:cNvPr id="7" name="Picture 4" descr="ITC_logo_EN_RGB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8600" y="5715000"/>
              <a:ext cx="1019175" cy="423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3048000" y="5105400"/>
              <a:ext cx="3581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800" i="1" dirty="0">
                  <a:latin typeface="+mn-lt"/>
                </a:rPr>
                <a:t>This Logistics and Supply Chain Management (LSCM) Certification Program is based on the Modular Learning System on Supply Chain Management (MLS-SCM) of the International Trade Centre (ITC), Geneva, Switzerland.</a:t>
              </a:r>
              <a:endParaRPr lang="en-US" sz="800" dirty="0">
                <a:latin typeface="+mn-lt"/>
              </a:endParaRPr>
            </a:p>
          </p:txBody>
        </p:sp>
        <p:pic>
          <p:nvPicPr>
            <p:cNvPr id="9" name="Picture 8" descr="Kuehne Foundation.JPG"/>
            <p:cNvPicPr>
              <a:picLocks noChangeAspect="1"/>
            </p:cNvPicPr>
            <p:nvPr/>
          </p:nvPicPr>
          <p:blipFill>
            <a:blip r:embed="rId4" cstate="print"/>
            <a:srcRect t="15763"/>
            <a:stretch>
              <a:fillRect/>
            </a:stretch>
          </p:blipFill>
          <p:spPr>
            <a:xfrm>
              <a:off x="5181600" y="5715000"/>
              <a:ext cx="1524000" cy="407193"/>
            </a:xfrm>
            <a:prstGeom prst="rect">
              <a:avLst/>
            </a:prstGeom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5715000"/>
              <a:ext cx="743475" cy="422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189781" y="81060"/>
            <a:ext cx="12002219" cy="1509623"/>
            <a:chOff x="189781" y="81060"/>
            <a:chExt cx="12002219" cy="1509623"/>
          </a:xfrm>
        </p:grpSpPr>
        <p:pic>
          <p:nvPicPr>
            <p:cNvPr id="12" name="Рисунок 7" descr="http://1.bp.blogspot.com/-Pps0wL1P7fE/VNyk80RqAcI/AAAAAAAAAKU/xwCjdy-xaMs/s1600/logo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617789" y="223771"/>
              <a:ext cx="3574211" cy="61210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 descr="http://diplomiya.com/sites/default/files/styles/medium/public/institution_img/logokgtu.jpg?itok=ehztlG8o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9781" y="81060"/>
              <a:ext cx="1776785" cy="150962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8847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2" y="0"/>
            <a:ext cx="6129867" cy="27842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2" y="2686755"/>
            <a:ext cx="6648450" cy="3810000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3" name="Объект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876212"/>
              </p:ext>
            </p:extLst>
          </p:nvPr>
        </p:nvGraphicFramePr>
        <p:xfrm>
          <a:off x="6701118" y="124178"/>
          <a:ext cx="5490882" cy="48463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111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0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56561"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Connected</a:t>
                      </a:r>
                      <a:r>
                        <a:rPr lang="en-US" sz="2400" b="1" i="0" baseline="0" dirty="0" smtClean="0"/>
                        <a:t> workforce</a:t>
                      </a:r>
                      <a:endParaRPr lang="ru-RU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RFID</a:t>
                      </a:r>
                      <a:r>
                        <a:rPr lang="en-US" b="0" baseline="0" dirty="0" smtClean="0"/>
                        <a:t> </a:t>
                      </a:r>
                    </a:p>
                    <a:p>
                      <a:r>
                        <a:rPr lang="en-US" b="0" baseline="0" dirty="0" smtClean="0"/>
                        <a:t>Movement of people and objects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Monitors</a:t>
                      </a:r>
                      <a:r>
                        <a:rPr lang="en-US" b="0" baseline="0" dirty="0" smtClean="0"/>
                        <a:t> health, fatigue of workers, where warehouse workers can improve walkways</a:t>
                      </a:r>
                      <a:endParaRPr lang="en-US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263">
                <a:tc>
                  <a:txBody>
                    <a:bodyPr/>
                    <a:lstStyle/>
                    <a:p>
                      <a:r>
                        <a:rPr lang="en-US" sz="2400" b="1" i="0" dirty="0" smtClean="0"/>
                        <a:t>Smart</a:t>
                      </a:r>
                      <a:r>
                        <a:rPr lang="en-US" sz="2400" b="1" i="0" baseline="0" dirty="0" smtClean="0"/>
                        <a:t> Warehouse Energy Management</a:t>
                      </a:r>
                      <a:endParaRPr lang="ru-RU" sz="2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HVAC</a:t>
                      </a:r>
                      <a:r>
                        <a:rPr lang="en-US" baseline="0" dirty="0" smtClean="0"/>
                        <a:t> and LED Lights, Automatic dimming and lightning systems, heating, ventilation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Saves</a:t>
                      </a:r>
                      <a:r>
                        <a:rPr lang="en-US" baseline="0" dirty="0" smtClean="0"/>
                        <a:t> energy consumption, therefore cuts the costs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04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117" y="1721183"/>
            <a:ext cx="5381905" cy="48545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Freight Transportation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2889" y="1591733"/>
            <a:ext cx="6115790" cy="2269068"/>
          </a:xfrm>
        </p:spPr>
        <p:txBody>
          <a:bodyPr>
            <a:norm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argo </a:t>
            </a:r>
            <a:r>
              <a:rPr lang="en-US" sz="2800" dirty="0"/>
              <a:t>T</a:t>
            </a:r>
            <a:r>
              <a:rPr lang="en-US" sz="2800" dirty="0" smtClean="0"/>
              <a:t>heft </a:t>
            </a:r>
            <a:r>
              <a:rPr lang="en-US" sz="2800" dirty="0"/>
              <a:t>I</a:t>
            </a:r>
            <a:r>
              <a:rPr lang="en-US" sz="2800" dirty="0" smtClean="0"/>
              <a:t>ncidents</a:t>
            </a:r>
          </a:p>
          <a:p>
            <a:pPr lvl="1"/>
            <a:r>
              <a:rPr lang="en-US" i="1" dirty="0" smtClean="0"/>
              <a:t>946</a:t>
            </a:r>
            <a:r>
              <a:rPr lang="en-US" dirty="0"/>
              <a:t> across the US in 2012</a:t>
            </a:r>
            <a:endParaRPr lang="en-US" dirty="0" smtClean="0"/>
          </a:p>
          <a:p>
            <a:pPr lvl="1"/>
            <a:r>
              <a:rPr lang="en-US" i="1" dirty="0" smtClean="0"/>
              <a:t>689</a:t>
            </a:r>
            <a:r>
              <a:rPr lang="en-US" dirty="0" smtClean="0"/>
              <a:t> in Europe</a:t>
            </a:r>
          </a:p>
          <a:p>
            <a:r>
              <a:rPr lang="en-US" sz="2800" dirty="0" smtClean="0"/>
              <a:t>Inventory delays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12889" y="3860801"/>
            <a:ext cx="4572000" cy="847725"/>
          </a:xfrm>
        </p:spPr>
        <p:txBody>
          <a:bodyPr/>
          <a:lstStyle/>
          <a:p>
            <a:r>
              <a:rPr lang="en-US" b="1" u="sng" dirty="0" smtClean="0"/>
              <a:t>1. Location and Condition Monitoring</a:t>
            </a:r>
            <a:endParaRPr lang="ru-RU" b="1" u="sng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12889" y="4842228"/>
            <a:ext cx="4572000" cy="34671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Telematic</a:t>
            </a:r>
            <a:r>
              <a:rPr lang="en-US" dirty="0"/>
              <a:t>s</a:t>
            </a:r>
            <a:r>
              <a:rPr lang="en-US" dirty="0" smtClean="0"/>
              <a:t> sensors in trucks and multi-sensor tags transmit data on </a:t>
            </a:r>
            <a:r>
              <a:rPr lang="en-US" i="1" dirty="0" smtClean="0"/>
              <a:t>location</a:t>
            </a:r>
            <a:r>
              <a:rPr lang="en-US" dirty="0" smtClean="0"/>
              <a:t>, </a:t>
            </a:r>
            <a:r>
              <a:rPr lang="en-US" i="1" dirty="0" smtClean="0"/>
              <a:t>condition</a:t>
            </a:r>
            <a:r>
              <a:rPr lang="en-US" dirty="0" smtClean="0"/>
              <a:t>, if a package has been </a:t>
            </a:r>
            <a:r>
              <a:rPr lang="en-US" i="1" dirty="0" smtClean="0"/>
              <a:t>opened(theft)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54764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2. Fleet and Asset Management</a:t>
            </a:r>
            <a:endParaRPr lang="ru-RU" b="1" u="sng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6467" y="1693333"/>
            <a:ext cx="4100689" cy="420185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Monitor how often a truck container, other equipment are in use or idle</a:t>
            </a:r>
          </a:p>
          <a:p>
            <a:r>
              <a:rPr lang="en-US" dirty="0" smtClean="0"/>
              <a:t>Spare capacity</a:t>
            </a:r>
          </a:p>
          <a:p>
            <a:r>
              <a:rPr lang="en-US" dirty="0" smtClean="0"/>
              <a:t>Suggestions for consolidation and optimization of route</a:t>
            </a:r>
          </a:p>
          <a:p>
            <a:r>
              <a:rPr lang="en-US" dirty="0" smtClean="0"/>
              <a:t>Fleet efficiency</a:t>
            </a:r>
          </a:p>
          <a:p>
            <a:r>
              <a:rPr lang="en-US" dirty="0" smtClean="0"/>
              <a:t>Fuel economy</a:t>
            </a:r>
          </a:p>
          <a:p>
            <a:r>
              <a:rPr lang="en-US" dirty="0" smtClean="0"/>
              <a:t>Reduce deadhead miles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l="13200" t="36194" r="49793" b="26622"/>
          <a:stretch/>
        </p:blipFill>
        <p:spPr>
          <a:xfrm>
            <a:off x="4617156" y="1555570"/>
            <a:ext cx="6528122" cy="368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969" y="1589714"/>
            <a:ext cx="11580564" cy="511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2" name="Title 2"/>
          <p:cNvSpPr>
            <a:spLocks noGrp="1"/>
          </p:cNvSpPr>
          <p:nvPr>
            <p:ph type="title"/>
          </p:nvPr>
        </p:nvSpPr>
        <p:spPr>
          <a:xfrm>
            <a:off x="267682" y="182563"/>
            <a:ext cx="11314719" cy="647700"/>
          </a:xfrm>
        </p:spPr>
        <p:txBody>
          <a:bodyPr/>
          <a:lstStyle/>
          <a:p>
            <a:r>
              <a:rPr lang="de-DE" dirty="0" smtClean="0"/>
              <a:t>IOT: Fleet Management Solution (1)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44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484" y="1499168"/>
            <a:ext cx="11599463" cy="504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267682" y="182563"/>
            <a:ext cx="11314719" cy="647700"/>
          </a:xfrm>
        </p:spPr>
        <p:txBody>
          <a:bodyPr/>
          <a:lstStyle/>
          <a:p>
            <a:r>
              <a:rPr lang="de-DE" dirty="0" smtClean="0"/>
              <a:t>IOT: Fleet Management Solution (2)</a:t>
            </a:r>
            <a:endParaRPr lang="de-DE" dirty="0"/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652493" y="1887561"/>
            <a:ext cx="443736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Real-Time</a:t>
            </a:r>
            <a:r>
              <a:rPr kumimoji="0" lang="de-DE" b="1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Fleet Management with Vnomics</a:t>
            </a:r>
            <a:endParaRPr kumimoji="0" lang="de-DE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60376" y="6232125"/>
            <a:ext cx="2416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i="1" dirty="0" smtClean="0">
                <a:solidFill>
                  <a:srgbClr val="006600"/>
                </a:solidFill>
              </a:rPr>
              <a:t>Promoting Green Logistics</a:t>
            </a:r>
          </a:p>
        </p:txBody>
      </p:sp>
    </p:spTree>
    <p:extLst>
      <p:ext uri="{BB962C8B-B14F-4D97-AF65-F5344CB8AC3E}">
        <p14:creationId xmlns:p14="http://schemas.microsoft.com/office/powerpoint/2010/main" val="1116121508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3. Predictive Asset Lifecycle management 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3200" y="1670756"/>
            <a:ext cx="5147733" cy="4501443"/>
          </a:xfrm>
        </p:spPr>
        <p:txBody>
          <a:bodyPr/>
          <a:lstStyle/>
          <a:p>
            <a:r>
              <a:rPr lang="en-US" dirty="0" smtClean="0"/>
              <a:t>Predicts assets failures, accidents, damages, material degradations</a:t>
            </a:r>
          </a:p>
          <a:p>
            <a:r>
              <a:rPr lang="en-US" dirty="0" smtClean="0"/>
              <a:t>Automatically schedules maintenance </a:t>
            </a:r>
          </a:p>
          <a:p>
            <a:r>
              <a:rPr lang="en-US" dirty="0" err="1" smtClean="0"/>
              <a:t>MoDe</a:t>
            </a:r>
            <a:r>
              <a:rPr lang="en-US" dirty="0" smtClean="0"/>
              <a:t> (Maintenance on Demand)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l="50563" t="29866" r="12074" b="29628"/>
          <a:stretch/>
        </p:blipFill>
        <p:spPr>
          <a:xfrm>
            <a:off x="5798917" y="1956122"/>
            <a:ext cx="5231756" cy="318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</a:t>
            </a:r>
            <a:r>
              <a:rPr lang="en-US" u="sng" dirty="0"/>
              <a:t> </a:t>
            </a:r>
            <a:r>
              <a:rPr lang="en-US" u="sng" dirty="0" smtClean="0"/>
              <a:t>Health and Safety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1494" y="1655181"/>
            <a:ext cx="5092860" cy="4517020"/>
          </a:xfrm>
        </p:spPr>
        <p:txBody>
          <a:bodyPr/>
          <a:lstStyle/>
          <a:p>
            <a:r>
              <a:rPr lang="en-US" dirty="0" smtClean="0"/>
              <a:t>Prevents collisions </a:t>
            </a:r>
          </a:p>
          <a:p>
            <a:r>
              <a:rPr lang="en-US" dirty="0" smtClean="0"/>
              <a:t>Monitor driver fatigue </a:t>
            </a:r>
          </a:p>
          <a:p>
            <a:r>
              <a:rPr lang="en-US" dirty="0" smtClean="0"/>
              <a:t>Alert them by vibrations and audio alarms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4435" y="1655181"/>
            <a:ext cx="5792165" cy="451701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Detect pupil size, blink frequency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36" y="3729741"/>
            <a:ext cx="3804057" cy="25380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50" y="2384385"/>
            <a:ext cx="5591934" cy="356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5. End-to-End </a:t>
            </a:r>
            <a:r>
              <a:rPr lang="en-US" u="sng" dirty="0"/>
              <a:t>S</a:t>
            </a:r>
            <a:r>
              <a:rPr lang="en-US" u="sng" dirty="0" smtClean="0"/>
              <a:t>upply </a:t>
            </a:r>
            <a:r>
              <a:rPr lang="en-US" u="sng" dirty="0"/>
              <a:t>C</a:t>
            </a:r>
            <a:r>
              <a:rPr lang="en-US" u="sng" dirty="0" smtClean="0"/>
              <a:t>hain </a:t>
            </a:r>
            <a:r>
              <a:rPr lang="en-US" u="sng" dirty="0"/>
              <a:t>R</a:t>
            </a:r>
            <a:r>
              <a:rPr lang="en-US" u="sng" dirty="0" smtClean="0"/>
              <a:t>isk </a:t>
            </a:r>
            <a:r>
              <a:rPr lang="en-US" u="sng" dirty="0"/>
              <a:t>M</a:t>
            </a:r>
            <a:r>
              <a:rPr lang="en-US" u="sng" dirty="0" smtClean="0"/>
              <a:t>anagement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3200" y="1727200"/>
            <a:ext cx="3714044" cy="4445000"/>
          </a:xfrm>
        </p:spPr>
        <p:txBody>
          <a:bodyPr/>
          <a:lstStyle/>
          <a:p>
            <a:r>
              <a:rPr lang="en-US" dirty="0" smtClean="0"/>
              <a:t>Natural Disasters</a:t>
            </a:r>
          </a:p>
          <a:p>
            <a:r>
              <a:rPr lang="en-US" dirty="0" smtClean="0"/>
              <a:t>Sociopolitical Unrest</a:t>
            </a:r>
          </a:p>
          <a:p>
            <a:r>
              <a:rPr lang="en-US" dirty="0" smtClean="0"/>
              <a:t>Conflict</a:t>
            </a:r>
          </a:p>
          <a:p>
            <a:r>
              <a:rPr lang="en-US" dirty="0" smtClean="0"/>
              <a:t>Economic Uncertainty</a:t>
            </a:r>
          </a:p>
          <a:p>
            <a:r>
              <a:rPr lang="en-US" dirty="0" smtClean="0"/>
              <a:t>Market Volatility</a:t>
            </a:r>
          </a:p>
          <a:p>
            <a:r>
              <a:rPr lang="en-US" dirty="0" smtClean="0"/>
              <a:t>Catastrophes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DHL Resilience360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11" y="2412540"/>
            <a:ext cx="8232788" cy="375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1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Last-Mile Delivery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16089" y="1659468"/>
            <a:ext cx="5551311" cy="1017058"/>
          </a:xfrm>
        </p:spPr>
        <p:txBody>
          <a:bodyPr/>
          <a:lstStyle/>
          <a:p>
            <a:r>
              <a:rPr lang="en-US" b="1" dirty="0" smtClean="0"/>
              <a:t>Optimized Collection from Mail Boxes</a:t>
            </a:r>
            <a:endParaRPr lang="ru-RU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9" y="2724362"/>
            <a:ext cx="6019806" cy="3063972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Postybell</a:t>
            </a:r>
            <a:endParaRPr lang="en-US" dirty="0" smtClean="0"/>
          </a:p>
          <a:p>
            <a:r>
              <a:rPr lang="en-US" dirty="0" smtClean="0"/>
              <a:t>DHL </a:t>
            </a:r>
            <a:r>
              <a:rPr lang="en-US" dirty="0" err="1" smtClean="0"/>
              <a:t>Paketkasten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324599" y="5194894"/>
            <a:ext cx="5702449" cy="14647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 the future=&gt; </a:t>
            </a:r>
          </a:p>
          <a:p>
            <a:r>
              <a:rPr lang="en-US" dirty="0" smtClean="0"/>
              <a:t>temperature-controlled smart lockers, delivery of parcels, groceries, other sensitive goods.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895" y="2894765"/>
            <a:ext cx="5864377" cy="212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8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Automatic Replenishment and Anticipatory Shipping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5153" y="1914180"/>
            <a:ext cx="4572000" cy="3467100"/>
          </a:xfrm>
        </p:spPr>
        <p:txBody>
          <a:bodyPr/>
          <a:lstStyle/>
          <a:p>
            <a:r>
              <a:rPr lang="en-US" dirty="0" smtClean="0"/>
              <a:t>Detects low stock retailers</a:t>
            </a:r>
          </a:p>
          <a:p>
            <a:r>
              <a:rPr lang="en-US" dirty="0" smtClean="0"/>
              <a:t>Orders automatically</a:t>
            </a:r>
          </a:p>
          <a:p>
            <a:r>
              <a:rPr lang="en-US" dirty="0" smtClean="0"/>
              <a:t>Predicts purchases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357" y="3469746"/>
            <a:ext cx="4007708" cy="34671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01" y="4038149"/>
            <a:ext cx="4924425" cy="27908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22"/>
          <a:stretch/>
        </p:blipFill>
        <p:spPr>
          <a:xfrm>
            <a:off x="4715932" y="1291984"/>
            <a:ext cx="4707767" cy="401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1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89781" y="81060"/>
            <a:ext cx="12002219" cy="1509623"/>
            <a:chOff x="189781" y="81060"/>
            <a:chExt cx="12002219" cy="1509623"/>
          </a:xfrm>
        </p:grpSpPr>
        <p:pic>
          <p:nvPicPr>
            <p:cNvPr id="12" name="Рисунок 7" descr="http://1.bp.blogspot.com/-Pps0wL1P7fE/VNyk80RqAcI/AAAAAAAAAKU/xwCjdy-xaMs/s1600/logo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17789" y="223771"/>
              <a:ext cx="3574211" cy="612101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 descr="http://diplomiya.com/sites/default/files/styles/medium/public/institution_img/logokgtu.jpg?itok=ehztlG8o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781" y="81060"/>
              <a:ext cx="1776785" cy="150962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Прямоугольник 3"/>
          <p:cNvSpPr/>
          <p:nvPr/>
        </p:nvSpPr>
        <p:spPr>
          <a:xfrm>
            <a:off x="1293223" y="1809767"/>
            <a:ext cx="100975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robust</a:t>
            </a:r>
            <a:r>
              <a:rPr lang="ru-RU" sz="2800" dirty="0"/>
              <a:t> </a:t>
            </a:r>
            <a:r>
              <a:rPr lang="ru-RU" sz="2800" dirty="0" err="1"/>
              <a:t>trade</a:t>
            </a:r>
            <a:r>
              <a:rPr lang="ru-RU" sz="2800" dirty="0"/>
              <a:t>, </a:t>
            </a:r>
            <a:r>
              <a:rPr lang="ru-RU" sz="2800" dirty="0" err="1"/>
              <a:t>economic</a:t>
            </a:r>
            <a:r>
              <a:rPr lang="ru-RU" sz="2800" dirty="0"/>
              <a:t> </a:t>
            </a:r>
            <a:r>
              <a:rPr lang="ru-RU" sz="2800" dirty="0" err="1"/>
              <a:t>growth</a:t>
            </a:r>
            <a:r>
              <a:rPr lang="ru-RU" sz="2800" dirty="0"/>
              <a:t>, </a:t>
            </a:r>
            <a:r>
              <a:rPr lang="ru-RU" sz="2800" dirty="0" err="1"/>
              <a:t>and</a:t>
            </a:r>
            <a:r>
              <a:rPr lang="ru-RU" sz="2800" dirty="0"/>
              <a:t> </a:t>
            </a:r>
            <a:r>
              <a:rPr lang="ru-RU" sz="2800" dirty="0" err="1"/>
              <a:t>liberalization</a:t>
            </a:r>
            <a:r>
              <a:rPr lang="ru-RU" sz="2800" dirty="0"/>
              <a:t> </a:t>
            </a:r>
            <a:r>
              <a:rPr lang="ru-RU" sz="2800" dirty="0" err="1"/>
              <a:t>policies</a:t>
            </a:r>
            <a:r>
              <a:rPr lang="ru-RU" sz="2800" dirty="0"/>
              <a:t> </a:t>
            </a:r>
            <a:r>
              <a:rPr lang="ru-RU" sz="2800" dirty="0" err="1"/>
              <a:t>followed</a:t>
            </a:r>
            <a:r>
              <a:rPr lang="ru-RU" sz="2800" dirty="0"/>
              <a:t> </a:t>
            </a:r>
            <a:r>
              <a:rPr lang="ru-RU" sz="2800" dirty="0" err="1"/>
              <a:t>by</a:t>
            </a:r>
            <a:r>
              <a:rPr lang="ru-RU" sz="2800" dirty="0"/>
              <a:t> </a:t>
            </a:r>
            <a:r>
              <a:rPr lang="ru-RU" sz="2800" dirty="0" err="1"/>
              <a:t>many</a:t>
            </a:r>
            <a:r>
              <a:rPr lang="ru-RU" sz="2800" dirty="0"/>
              <a:t> </a:t>
            </a:r>
            <a:r>
              <a:rPr lang="ru-RU" sz="2800" dirty="0" err="1"/>
              <a:t>Asian</a:t>
            </a:r>
            <a:r>
              <a:rPr lang="ru-RU" sz="2800" dirty="0"/>
              <a:t> </a:t>
            </a:r>
            <a:r>
              <a:rPr lang="ru-RU" sz="2800" dirty="0" err="1"/>
              <a:t>countries</a:t>
            </a:r>
            <a:r>
              <a:rPr lang="ru-RU" sz="2800" dirty="0"/>
              <a:t> </a:t>
            </a:r>
            <a:r>
              <a:rPr lang="ru-RU" sz="2800" dirty="0" err="1"/>
              <a:t>have</a:t>
            </a:r>
            <a:r>
              <a:rPr lang="ru-RU" sz="2800" dirty="0"/>
              <a:t> </a:t>
            </a:r>
            <a:r>
              <a:rPr lang="ru-RU" sz="2800" dirty="0" err="1"/>
              <a:t>resulted</a:t>
            </a:r>
            <a:r>
              <a:rPr lang="ru-RU" sz="2800" dirty="0"/>
              <a:t> </a:t>
            </a:r>
            <a:r>
              <a:rPr lang="ru-RU" sz="2800" dirty="0" err="1"/>
              <a:t>in</a:t>
            </a:r>
            <a:r>
              <a:rPr lang="ru-RU" sz="2800" dirty="0"/>
              <a:t> </a:t>
            </a:r>
            <a:r>
              <a:rPr lang="ru-RU" sz="2800" dirty="0" err="1"/>
              <a:t>increased</a:t>
            </a:r>
            <a:r>
              <a:rPr lang="ru-RU" sz="2800" dirty="0"/>
              <a:t> </a:t>
            </a:r>
            <a:r>
              <a:rPr lang="ru-RU" sz="2800" dirty="0" err="1"/>
              <a:t>trade</a:t>
            </a:r>
            <a:r>
              <a:rPr lang="ru-RU" sz="2800" dirty="0"/>
              <a:t> </a:t>
            </a:r>
            <a:r>
              <a:rPr lang="ru-RU" sz="2800" dirty="0" err="1"/>
              <a:t>volumes</a:t>
            </a:r>
            <a:r>
              <a:rPr lang="ru-RU" sz="2800" dirty="0"/>
              <a:t>.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ensuing</a:t>
            </a:r>
            <a:r>
              <a:rPr lang="ru-RU" sz="2800" dirty="0"/>
              <a:t> </a:t>
            </a:r>
            <a:r>
              <a:rPr lang="ru-RU" sz="2800" dirty="0" err="1"/>
              <a:t>increase</a:t>
            </a:r>
            <a:r>
              <a:rPr lang="ru-RU" sz="2800" dirty="0"/>
              <a:t> </a:t>
            </a:r>
            <a:r>
              <a:rPr lang="ru-RU" sz="2800" dirty="0" err="1"/>
              <a:t>in</a:t>
            </a:r>
            <a:r>
              <a:rPr lang="ru-RU" sz="2800" dirty="0"/>
              <a:t> </a:t>
            </a:r>
            <a:r>
              <a:rPr lang="ru-RU" sz="2800" dirty="0" err="1"/>
              <a:t>transportation</a:t>
            </a:r>
            <a:r>
              <a:rPr lang="ru-RU" sz="2800" dirty="0"/>
              <a:t>, </a:t>
            </a:r>
            <a:r>
              <a:rPr lang="ru-RU" sz="2800" dirty="0" err="1"/>
              <a:t>handling</a:t>
            </a:r>
            <a:r>
              <a:rPr lang="ru-RU" sz="2800" dirty="0"/>
              <a:t>, </a:t>
            </a:r>
            <a:r>
              <a:rPr lang="ru-RU" sz="2800" dirty="0" err="1"/>
              <a:t>and</a:t>
            </a:r>
            <a:r>
              <a:rPr lang="ru-RU" sz="2800" dirty="0"/>
              <a:t> </a:t>
            </a:r>
            <a:r>
              <a:rPr lang="ru-RU" sz="2800" dirty="0" err="1"/>
              <a:t>warehousing</a:t>
            </a:r>
            <a:r>
              <a:rPr lang="ru-RU" sz="2800" dirty="0"/>
              <a:t> </a:t>
            </a:r>
            <a:r>
              <a:rPr lang="ru-RU" sz="2800" dirty="0" err="1"/>
              <a:t>needs</a:t>
            </a:r>
            <a:r>
              <a:rPr lang="ru-RU" sz="2800" dirty="0"/>
              <a:t> </a:t>
            </a:r>
            <a:r>
              <a:rPr lang="ru-RU" sz="2800" dirty="0" err="1"/>
              <a:t>has</a:t>
            </a:r>
            <a:r>
              <a:rPr lang="ru-RU" sz="2800" dirty="0"/>
              <a:t> </a:t>
            </a:r>
            <a:r>
              <a:rPr lang="ru-RU" sz="2800" dirty="0" err="1"/>
              <a:t>led</a:t>
            </a:r>
            <a:r>
              <a:rPr lang="ru-RU" sz="2800" dirty="0"/>
              <a:t> </a:t>
            </a:r>
            <a:r>
              <a:rPr lang="ru-RU" sz="2800" dirty="0" err="1"/>
              <a:t>to</a:t>
            </a:r>
            <a:r>
              <a:rPr lang="ru-RU" sz="2800" dirty="0"/>
              <a:t> a </a:t>
            </a:r>
            <a:r>
              <a:rPr lang="ru-RU" sz="2800" dirty="0" err="1"/>
              <a:t>demand</a:t>
            </a:r>
            <a:r>
              <a:rPr lang="ru-RU" sz="2800" dirty="0"/>
              <a:t> </a:t>
            </a:r>
            <a:r>
              <a:rPr lang="ru-RU" sz="2800" dirty="0" err="1"/>
              <a:t>for</a:t>
            </a:r>
            <a:r>
              <a:rPr lang="ru-RU" sz="2800" dirty="0"/>
              <a:t> </a:t>
            </a:r>
            <a:r>
              <a:rPr lang="ru-RU" sz="2800" dirty="0" err="1"/>
              <a:t>integrated</a:t>
            </a:r>
            <a:r>
              <a:rPr lang="ru-RU" sz="2800" dirty="0"/>
              <a:t> </a:t>
            </a:r>
            <a:r>
              <a:rPr lang="ru-RU" sz="2800" dirty="0" err="1"/>
              <a:t>logistics</a:t>
            </a:r>
            <a:r>
              <a:rPr lang="ru-RU" sz="2800" dirty="0"/>
              <a:t> </a:t>
            </a:r>
            <a:r>
              <a:rPr lang="ru-RU" sz="2800" dirty="0" err="1"/>
              <a:t>solutions</a:t>
            </a:r>
            <a:r>
              <a:rPr lang="ru-RU" sz="2800" dirty="0"/>
              <a:t> </a:t>
            </a:r>
            <a:r>
              <a:rPr lang="ru-RU" sz="2800" dirty="0" err="1"/>
              <a:t>in</a:t>
            </a:r>
            <a:r>
              <a:rPr lang="ru-RU" sz="2800" dirty="0"/>
              <a:t> </a:t>
            </a:r>
            <a:r>
              <a:rPr lang="ru-RU" sz="2800" dirty="0" err="1"/>
              <a:t>the</a:t>
            </a:r>
            <a:r>
              <a:rPr lang="ru-RU" sz="2800" dirty="0"/>
              <a:t> </a:t>
            </a:r>
            <a:r>
              <a:rPr lang="ru-RU" sz="2800" dirty="0" err="1"/>
              <a:t>region</a:t>
            </a:r>
            <a:r>
              <a:rPr lang="ru-RU" sz="2800" dirty="0"/>
              <a:t>. </a:t>
            </a:r>
            <a:r>
              <a:rPr lang="ru-RU" sz="2800" dirty="0" err="1"/>
              <a:t>Increased</a:t>
            </a:r>
            <a:r>
              <a:rPr lang="ru-RU" sz="2800" dirty="0"/>
              <a:t> </a:t>
            </a:r>
            <a:r>
              <a:rPr lang="ru-RU" sz="2800" dirty="0" err="1"/>
              <a:t>globalization</a:t>
            </a:r>
            <a:r>
              <a:rPr lang="ru-RU" sz="2800" dirty="0"/>
              <a:t> </a:t>
            </a:r>
            <a:r>
              <a:rPr lang="ru-RU" sz="2800" dirty="0" err="1"/>
              <a:t>in</a:t>
            </a:r>
            <a:r>
              <a:rPr lang="ru-RU" sz="2800" dirty="0"/>
              <a:t> </a:t>
            </a:r>
            <a:r>
              <a:rPr lang="ru-RU" sz="2800" dirty="0" err="1"/>
              <a:t>manufacturing</a:t>
            </a:r>
            <a:r>
              <a:rPr lang="ru-RU" sz="2800" dirty="0"/>
              <a:t> </a:t>
            </a:r>
            <a:r>
              <a:rPr lang="ru-RU" sz="2800" dirty="0" err="1"/>
              <a:t>and</a:t>
            </a:r>
            <a:r>
              <a:rPr lang="ru-RU" sz="2800" dirty="0"/>
              <a:t> </a:t>
            </a:r>
            <a:r>
              <a:rPr lang="ru-RU" sz="2800" dirty="0" err="1"/>
              <a:t>other</a:t>
            </a:r>
            <a:r>
              <a:rPr lang="ru-RU" sz="2800" dirty="0"/>
              <a:t> </a:t>
            </a:r>
            <a:r>
              <a:rPr lang="ru-RU" sz="2800" dirty="0" err="1"/>
              <a:t>technological</a:t>
            </a:r>
            <a:r>
              <a:rPr lang="ru-RU" sz="2800" dirty="0"/>
              <a:t> </a:t>
            </a:r>
            <a:r>
              <a:rPr lang="ru-RU" sz="2800" dirty="0" err="1"/>
              <a:t>advancements</a:t>
            </a:r>
            <a:r>
              <a:rPr lang="ru-RU" sz="2800" dirty="0"/>
              <a:t> </a:t>
            </a:r>
            <a:r>
              <a:rPr lang="ru-RU" sz="2800" dirty="0" err="1"/>
              <a:t>has</a:t>
            </a:r>
            <a:r>
              <a:rPr lang="ru-RU" sz="2800" dirty="0"/>
              <a:t> </a:t>
            </a:r>
            <a:r>
              <a:rPr lang="ru-RU" sz="2800" dirty="0" err="1"/>
              <a:t>made</a:t>
            </a:r>
            <a:r>
              <a:rPr lang="ru-RU" sz="2800" dirty="0"/>
              <a:t> </a:t>
            </a:r>
            <a:r>
              <a:rPr lang="ru-RU" sz="2800" dirty="0" err="1"/>
              <a:t>companies</a:t>
            </a:r>
            <a:r>
              <a:rPr lang="ru-RU" sz="2800" dirty="0"/>
              <a:t> </a:t>
            </a:r>
            <a:r>
              <a:rPr lang="ru-RU" sz="2800" dirty="0" err="1"/>
              <a:t>focus</a:t>
            </a:r>
            <a:r>
              <a:rPr lang="ru-RU" sz="2800" dirty="0"/>
              <a:t> </a:t>
            </a:r>
            <a:r>
              <a:rPr lang="ru-RU" sz="2800" dirty="0" err="1"/>
              <a:t>more</a:t>
            </a:r>
            <a:r>
              <a:rPr lang="ru-RU" sz="2800" dirty="0"/>
              <a:t> </a:t>
            </a:r>
            <a:r>
              <a:rPr lang="ru-RU" sz="2800" dirty="0" err="1"/>
              <a:t>on</a:t>
            </a:r>
            <a:r>
              <a:rPr lang="ru-RU" sz="2800" dirty="0"/>
              <a:t> </a:t>
            </a:r>
            <a:r>
              <a:rPr lang="ru-RU" sz="2800" dirty="0" err="1"/>
              <a:t>core</a:t>
            </a:r>
            <a:r>
              <a:rPr lang="ru-RU" sz="2800" dirty="0"/>
              <a:t> </a:t>
            </a:r>
            <a:r>
              <a:rPr lang="ru-RU" sz="2800" dirty="0" err="1"/>
              <a:t>activities</a:t>
            </a:r>
            <a:r>
              <a:rPr lang="ru-RU" sz="2800" dirty="0"/>
              <a:t>, </a:t>
            </a:r>
            <a:r>
              <a:rPr lang="ru-RU" sz="2800" dirty="0" err="1"/>
              <a:t>and</a:t>
            </a:r>
            <a:r>
              <a:rPr lang="ru-RU" sz="2800" dirty="0"/>
              <a:t> </a:t>
            </a:r>
            <a:r>
              <a:rPr lang="ru-RU" sz="2800" dirty="0" err="1"/>
              <a:t>thus</a:t>
            </a:r>
            <a:r>
              <a:rPr lang="ru-RU" sz="2800" dirty="0"/>
              <a:t> </a:t>
            </a:r>
            <a:r>
              <a:rPr lang="ru-RU" sz="2800" dirty="0" err="1"/>
              <a:t>logistics</a:t>
            </a:r>
            <a:r>
              <a:rPr lang="ru-RU" sz="2800" dirty="0"/>
              <a:t> </a:t>
            </a:r>
            <a:r>
              <a:rPr lang="ru-RU" sz="2800" dirty="0" err="1"/>
              <a:t>activities</a:t>
            </a:r>
            <a:r>
              <a:rPr lang="ru-RU" sz="2800" dirty="0"/>
              <a:t> </a:t>
            </a:r>
            <a:r>
              <a:rPr lang="ru-RU" sz="2800" dirty="0" err="1"/>
              <a:t>have</a:t>
            </a:r>
            <a:r>
              <a:rPr lang="ru-RU" sz="2800" dirty="0"/>
              <a:t> </a:t>
            </a:r>
            <a:r>
              <a:rPr lang="ru-RU" sz="2800" dirty="0" err="1"/>
              <a:t>been</a:t>
            </a:r>
            <a:r>
              <a:rPr lang="ru-RU" sz="2800" dirty="0"/>
              <a:t> </a:t>
            </a:r>
            <a:r>
              <a:rPr lang="ru-RU" sz="2800" dirty="0" err="1"/>
              <a:t>outsourced</a:t>
            </a:r>
            <a:r>
              <a:rPr lang="ru-RU" sz="2800" dirty="0"/>
              <a:t> </a:t>
            </a:r>
            <a:r>
              <a:rPr lang="ru-RU" sz="2800" dirty="0" err="1"/>
              <a:t>as</a:t>
            </a:r>
            <a:r>
              <a:rPr lang="ru-RU" sz="2800" dirty="0"/>
              <a:t> a </a:t>
            </a:r>
            <a:r>
              <a:rPr lang="ru-RU" sz="2800" dirty="0" err="1"/>
              <a:t>cost-effective</a:t>
            </a:r>
            <a:r>
              <a:rPr lang="ru-RU" sz="2800" dirty="0"/>
              <a:t> </a:t>
            </a:r>
            <a:r>
              <a:rPr lang="ru-RU" sz="2800" dirty="0" err="1"/>
              <a:t>solution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950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Flexible Delivery Address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2" y="1603022"/>
            <a:ext cx="6521621" cy="4343400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058377" y="1614311"/>
            <a:ext cx="4572000" cy="43321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a delivery is planned during the day, a customer could change the address to that of a neighbor who is home or at a workplace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9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Monetize and Optimize the Return Trip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8733" y="2043289"/>
            <a:ext cx="3818467" cy="3620911"/>
          </a:xfrm>
        </p:spPr>
        <p:txBody>
          <a:bodyPr/>
          <a:lstStyle/>
          <a:p>
            <a:r>
              <a:rPr lang="en-US" dirty="0" smtClean="0"/>
              <a:t>Customers just take a photo of a product</a:t>
            </a:r>
          </a:p>
          <a:p>
            <a:r>
              <a:rPr lang="en-US" dirty="0" err="1" smtClean="0"/>
              <a:t>Shyp</a:t>
            </a:r>
            <a:r>
              <a:rPr lang="en-US" dirty="0" smtClean="0"/>
              <a:t> =&gt; collects the information about the product, buys, packages and delivers it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16641"/>
            <a:ext cx="6962341" cy="3874205"/>
          </a:xfrm>
        </p:spPr>
      </p:pic>
    </p:spTree>
    <p:extLst>
      <p:ext uri="{BB962C8B-B14F-4D97-AF65-F5344CB8AC3E}">
        <p14:creationId xmlns:p14="http://schemas.microsoft.com/office/powerpoint/2010/main" val="269205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Next Generation Visibility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7378" y="1828799"/>
            <a:ext cx="4154311" cy="43434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Customers can check the information about temperature of a product during transportation;</a:t>
            </a:r>
          </a:p>
          <a:p>
            <a:pPr marL="0" indent="0">
              <a:buNone/>
            </a:pPr>
            <a:r>
              <a:rPr lang="en-US" dirty="0" smtClean="0"/>
              <a:t>Know if it is a fragile;</a:t>
            </a:r>
          </a:p>
          <a:p>
            <a:pPr marL="0" indent="0">
              <a:buNone/>
            </a:pPr>
            <a:r>
              <a:rPr lang="en-US" dirty="0" smtClean="0"/>
              <a:t>Greater product transparency and service standards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Smart Label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11" y="2307872"/>
            <a:ext cx="663786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0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FACTORS for IOT in LOGISTICS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614311"/>
            <a:ext cx="8094740" cy="486551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501140" y="1614311"/>
            <a:ext cx="3455508" cy="44788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Logistics is a typically low-margin and fragmented industry</a:t>
            </a:r>
          </a:p>
          <a:p>
            <a:pPr marL="0" indent="0">
              <a:buNone/>
            </a:pPr>
            <a:r>
              <a:rPr lang="en-US" dirty="0" smtClean="0"/>
              <a:t>Successful IOT in Logistics require strong collaboration  between different players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30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1108037" y="567233"/>
            <a:ext cx="9601200" cy="5777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33CC"/>
                </a:solidFill>
              </a:rPr>
              <a:t>To achieve this, there will be some key success </a:t>
            </a:r>
            <a:r>
              <a:rPr lang="en-US" b="1" dirty="0" smtClean="0">
                <a:solidFill>
                  <a:srgbClr val="0033CC"/>
                </a:solidFill>
              </a:rPr>
              <a:t>factors </a:t>
            </a:r>
            <a:r>
              <a:rPr lang="en-US" b="1" dirty="0">
                <a:solidFill>
                  <a:srgbClr val="0033CC"/>
                </a:solidFill>
              </a:rPr>
              <a:t>required</a:t>
            </a:r>
            <a:r>
              <a:rPr lang="en-US" b="1" dirty="0" smtClean="0">
                <a:solidFill>
                  <a:srgbClr val="0033CC"/>
                </a:solidFill>
              </a:rPr>
              <a:t>:</a:t>
            </a:r>
            <a:endParaRPr lang="en-US" b="1" dirty="0">
              <a:solidFill>
                <a:srgbClr val="0033CC"/>
              </a:solidFill>
            </a:endParaRPr>
          </a:p>
          <a:p>
            <a:r>
              <a:rPr lang="en-US" dirty="0"/>
              <a:t>Clear and standardized approach for the use of </a:t>
            </a:r>
            <a:r>
              <a:rPr lang="en-US" u="sng" dirty="0"/>
              <a:t>unique </a:t>
            </a:r>
            <a:r>
              <a:rPr lang="en-US" u="sng" dirty="0" smtClean="0"/>
              <a:t>identifiers or ‘tags’</a:t>
            </a:r>
            <a:r>
              <a:rPr lang="en-US" dirty="0" smtClean="0"/>
              <a:t> for various types  of assets among different industries on a global scale</a:t>
            </a:r>
          </a:p>
          <a:p>
            <a:r>
              <a:rPr lang="en-US" dirty="0" smtClean="0"/>
              <a:t>Seamless </a:t>
            </a:r>
            <a:r>
              <a:rPr lang="en-US" u="sng" dirty="0" smtClean="0"/>
              <a:t>interoperability for exchanging sensor information </a:t>
            </a:r>
            <a:r>
              <a:rPr lang="en-US" dirty="0" smtClean="0"/>
              <a:t>in heterogeneous environments</a:t>
            </a:r>
          </a:p>
          <a:p>
            <a:r>
              <a:rPr lang="en-US" dirty="0" smtClean="0"/>
              <a:t>Establishment of </a:t>
            </a:r>
            <a:r>
              <a:rPr lang="en-US" u="sng" dirty="0" smtClean="0"/>
              <a:t>trust and ownership of data </a:t>
            </a:r>
            <a:r>
              <a:rPr lang="en-US" dirty="0" smtClean="0"/>
              <a:t>and overcoming privacy issues in the IOT-powered supply chain</a:t>
            </a:r>
          </a:p>
          <a:p>
            <a:r>
              <a:rPr lang="en-US" dirty="0" smtClean="0"/>
              <a:t>Clear focus on reference architecture for the IOT</a:t>
            </a:r>
          </a:p>
          <a:p>
            <a:r>
              <a:rPr lang="en-US" dirty="0" smtClean="0"/>
              <a:t>Change in </a:t>
            </a:r>
            <a:r>
              <a:rPr lang="en-US" u="sng" dirty="0" smtClean="0"/>
              <a:t>business mindset </a:t>
            </a:r>
            <a:r>
              <a:rPr lang="en-US" dirty="0" smtClean="0"/>
              <a:t>to embrace the full potential of the Internet of Things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69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IoT</a:t>
            </a:r>
            <a:r>
              <a:rPr lang="en-US" dirty="0" smtClean="0"/>
              <a:t> presents opportunities for automation, its impact on logistics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Connects the unconnected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Enhances safety &amp; security , privacy and control of personal information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Things connected are 15 billion today to 50 billion by 2020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50 billion is only 3 % of </a:t>
            </a:r>
            <a:r>
              <a:rPr lang="en-US" smtClean="0"/>
              <a:t>all things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3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2" y="1615631"/>
            <a:ext cx="7330190" cy="50303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en-US" sz="3600" dirty="0" smtClean="0">
                <a:latin typeface="Book Antiqua"/>
              </a:rPr>
              <a:t>1. </a:t>
            </a:r>
            <a:r>
              <a:rPr lang="en-US" sz="4000" b="1" dirty="0" smtClean="0">
                <a:latin typeface="Book Antiqua"/>
              </a:rPr>
              <a:t>Understanding the Internet of Things</a:t>
            </a:r>
            <a:r>
              <a:rPr lang="en-US" sz="3600" dirty="0" smtClean="0">
                <a:latin typeface="Book Antiqua"/>
              </a:rPr>
              <a:t/>
            </a:r>
            <a:br>
              <a:rPr lang="en-US" sz="3600" dirty="0" smtClean="0">
                <a:latin typeface="Book Antiqua"/>
              </a:rPr>
            </a:br>
            <a:endParaRPr lang="ru-RU" sz="3600" b="0" i="0" dirty="0">
              <a:solidFill>
                <a:schemeClr val="bg1"/>
              </a:solidFill>
              <a:latin typeface="Book Antiqua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19859" y="767906"/>
            <a:ext cx="6769308" cy="8477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“CONNECTING THE UNCONNECTED”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7573780" y="1615631"/>
            <a:ext cx="4572000" cy="8477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7588770" y="2507159"/>
            <a:ext cx="4572000" cy="34671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Internet connections now extend to physical objects that are not computers in the classic sense and, in, fact, serve a multiplicity of other purposes. 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629870148"/>
              </p:ext>
            </p:extLst>
          </p:nvPr>
        </p:nvGraphicFramePr>
        <p:xfrm>
          <a:off x="0" y="1921397"/>
          <a:ext cx="6035555" cy="5139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3445" y="752355"/>
            <a:ext cx="4124383" cy="1108323"/>
          </a:xfrm>
        </p:spPr>
        <p:txBody>
          <a:bodyPr>
            <a:normAutofit fontScale="90000"/>
          </a:bodyPr>
          <a:lstStyle/>
          <a:p>
            <a:pPr algn="ctr">
              <a:spcBef>
                <a:spcPts val="1"/>
              </a:spcBef>
            </a:pP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Physical Objects that Could be Connected to the Internet</a:t>
            </a:r>
            <a:b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endParaRPr lang="ru-RU" sz="3200" b="0" i="0" dirty="0">
              <a:solidFill>
                <a:schemeClr val="bg1"/>
              </a:solidFill>
              <a:latin typeface="Book Antiqua"/>
              <a:ea typeface="+mj-ea"/>
              <a:cs typeface="+mj-cs"/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189395601"/>
              </p:ext>
            </p:extLst>
          </p:nvPr>
        </p:nvGraphicFramePr>
        <p:xfrm>
          <a:off x="6256685" y="1663908"/>
          <a:ext cx="4648659" cy="428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Заголовок 1"/>
          <p:cNvSpPr txBox="1">
            <a:spLocks/>
          </p:cNvSpPr>
          <p:nvPr/>
        </p:nvSpPr>
        <p:spPr>
          <a:xfrm>
            <a:off x="5037074" y="138896"/>
            <a:ext cx="5762105" cy="11227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"/>
              </a:spcBef>
            </a:pPr>
            <a:r>
              <a:rPr lang="en-US" sz="36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Book Antiqua"/>
              </a:rPr>
              <a:t>Devices Connected to the Internet</a:t>
            </a:r>
            <a:endParaRPr lang="ru-RU" sz="3600" b="1" dirty="0">
              <a:solidFill>
                <a:schemeClr val="tx2">
                  <a:lumMod val="95000"/>
                  <a:lumOff val="5000"/>
                </a:scheme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5742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56" y="879501"/>
            <a:ext cx="9435653" cy="508491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42138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13" y="1988457"/>
            <a:ext cx="6125430" cy="3943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en-US" sz="3200" b="0" i="0" dirty="0" smtClean="0">
                <a:solidFill>
                  <a:schemeClr val="bg1"/>
                </a:solidFill>
                <a:latin typeface="Book Antiqua"/>
                <a:ea typeface="+mj-ea"/>
                <a:cs typeface="+mj-cs"/>
              </a:rPr>
              <a:t>The Internet of Everything vs. </a:t>
            </a:r>
            <a:r>
              <a:rPr lang="en-US" sz="3200" b="0" i="0" dirty="0" err="1" smtClean="0">
                <a:solidFill>
                  <a:schemeClr val="bg1"/>
                </a:solidFill>
                <a:latin typeface="Book Antiqua"/>
                <a:ea typeface="+mj-ea"/>
                <a:cs typeface="+mj-cs"/>
              </a:rPr>
              <a:t>IoT</a:t>
            </a:r>
            <a:endParaRPr lang="ru-RU" sz="3200" b="0" i="0" dirty="0">
              <a:solidFill>
                <a:schemeClr val="bg1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775554" y="1988457"/>
            <a:ext cx="5100071" cy="4232460"/>
          </a:xfrm>
        </p:spPr>
        <p:txBody>
          <a:bodyPr/>
          <a:lstStyle/>
          <a:p>
            <a:r>
              <a:rPr lang="en-US" dirty="0" smtClean="0"/>
              <a:t>Value at Stake is the net profit created as the result of </a:t>
            </a:r>
            <a:r>
              <a:rPr lang="en-US" dirty="0" err="1" smtClean="0"/>
              <a:t>IoE</a:t>
            </a:r>
            <a:endParaRPr lang="en-US" dirty="0" smtClean="0"/>
          </a:p>
          <a:p>
            <a:r>
              <a:rPr lang="en-US" dirty="0" err="1" smtClean="0"/>
              <a:t>IoE</a:t>
            </a:r>
            <a:r>
              <a:rPr lang="en-US" dirty="0" smtClean="0"/>
              <a:t> </a:t>
            </a:r>
            <a:r>
              <a:rPr lang="en-US" dirty="0" err="1" smtClean="0"/>
              <a:t>consisit</a:t>
            </a:r>
            <a:r>
              <a:rPr lang="en-US" dirty="0" smtClean="0"/>
              <a:t> of M2M and P2P connections</a:t>
            </a:r>
          </a:p>
          <a:p>
            <a:r>
              <a:rPr lang="en-US" dirty="0" err="1" smtClean="0"/>
              <a:t>IoT</a:t>
            </a:r>
            <a:r>
              <a:rPr lang="en-US" dirty="0" smtClean="0"/>
              <a:t> is a platform for digital disruption and a subset of </a:t>
            </a:r>
            <a:r>
              <a:rPr lang="en-US" dirty="0" err="1" smtClean="0"/>
              <a:t>IoE</a:t>
            </a:r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Smart Parking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/>
          <a:srcRect l="20315" t="41416" r="34582" b="39931"/>
          <a:stretch/>
        </p:blipFill>
        <p:spPr>
          <a:xfrm>
            <a:off x="6096000" y="5100110"/>
            <a:ext cx="5868364" cy="136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93422" y="462843"/>
            <a:ext cx="9903178" cy="1049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IOT BEST PRACTICES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err="1"/>
              <a:t>IoT</a:t>
            </a:r>
            <a:r>
              <a:rPr lang="en-US" dirty="0"/>
              <a:t> Impacts on Logistics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13"/>
          <p:cNvSpPr txBox="1">
            <a:spLocks/>
          </p:cNvSpPr>
          <p:nvPr/>
        </p:nvSpPr>
        <p:spPr>
          <a:xfrm>
            <a:off x="161081" y="1828800"/>
            <a:ext cx="3017520" cy="43434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dirty="0" smtClean="0"/>
              <a:t>Monitoring</a:t>
            </a:r>
          </a:p>
          <a:p>
            <a:pPr marL="342900" indent="-342900"/>
            <a:r>
              <a:rPr lang="en-US" dirty="0" smtClean="0"/>
              <a:t>Measuring</a:t>
            </a:r>
          </a:p>
          <a:p>
            <a:pPr marL="342900" indent="-342900"/>
            <a:r>
              <a:rPr lang="en-US" dirty="0" smtClean="0"/>
              <a:t>Controlling</a:t>
            </a:r>
          </a:p>
          <a:p>
            <a:pPr marL="342900" indent="-342900"/>
            <a:r>
              <a:rPr lang="en-US" dirty="0" smtClean="0"/>
              <a:t>Automating</a:t>
            </a:r>
          </a:p>
          <a:p>
            <a:pPr marL="342900" indent="-342900"/>
            <a:r>
              <a:rPr lang="en-US" dirty="0" smtClean="0"/>
              <a:t>Optimizing</a:t>
            </a:r>
          </a:p>
          <a:p>
            <a:pPr marL="342900" indent="-342900"/>
            <a:r>
              <a:rPr lang="en-US" dirty="0" smtClean="0"/>
              <a:t>Learning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527" y="1828800"/>
            <a:ext cx="9238752" cy="460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7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7376" y="1689100"/>
            <a:ext cx="9905835" cy="4698253"/>
          </a:xfrm>
        </p:spPr>
        <p:txBody>
          <a:bodyPr>
            <a:normAutofit/>
          </a:bodyPr>
          <a:lstStyle/>
          <a:p>
            <a:r>
              <a:rPr lang="en-US" dirty="0" smtClean="0"/>
              <a:t>25% of Total Value at Stake from </a:t>
            </a:r>
            <a:r>
              <a:rPr lang="en-US" dirty="0" err="1" smtClean="0"/>
              <a:t>IoT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Seoul City Transportation Information Center (TOPIS)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6" y="2465447"/>
            <a:ext cx="4526845" cy="3017896"/>
          </a:xfr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7022" y="277516"/>
            <a:ext cx="6852356" cy="84772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Traffic and Fleet Management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022" y="2445760"/>
            <a:ext cx="4684889" cy="311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_TP103431346" id="{2E021FAA-F19F-4374-BB87-70577DFAD819}" vid="{E1AA2BE0-B234-4F41-BA7E-DC1D3C8A1211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D23229-ACB3-4158-AD37-197CF9183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направления развития бизнеса (широкоэкранная)</Template>
  <TotalTime>0</TotalTime>
  <Words>1042</Words>
  <Application>Microsoft Office PowerPoint</Application>
  <PresentationFormat>Широкоэкранный</PresentationFormat>
  <Paragraphs>194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Book Antiqua</vt:lpstr>
      <vt:lpstr>Calibri</vt:lpstr>
      <vt:lpstr>Leelawadee</vt:lpstr>
      <vt:lpstr>Times New Roman</vt:lpstr>
      <vt:lpstr>Wingdings</vt:lpstr>
      <vt:lpstr>Sales Direction 16X9</vt:lpstr>
      <vt:lpstr>Презентация PowerPoint</vt:lpstr>
      <vt:lpstr>IN LOGISTICS [from DHL Trend Report, IOT in Logistics] </vt:lpstr>
      <vt:lpstr>Презентация PowerPoint</vt:lpstr>
      <vt:lpstr>1. Understanding the Internet of Things </vt:lpstr>
      <vt:lpstr>Physical Objects that Could be Connected to the Internet </vt:lpstr>
      <vt:lpstr>Презентация PowerPoint</vt:lpstr>
      <vt:lpstr>The Internet of Everything vs. IoT</vt:lpstr>
      <vt:lpstr>2. IOT BEST PRACTICES IoT Impacts on Logistics </vt:lpstr>
      <vt:lpstr>Презентация PowerPoint</vt:lpstr>
      <vt:lpstr>Port of Hamburg “SmartPORT”</vt:lpstr>
      <vt:lpstr>Resource and Energy Monitoring</vt:lpstr>
      <vt:lpstr>Connected Production Floor</vt:lpstr>
      <vt:lpstr>Safety and Security Equipment and Employee Monitoring</vt:lpstr>
      <vt:lpstr>Health Monitoring  Physical Security</vt:lpstr>
      <vt:lpstr>Customer Experience Connected Retail</vt:lpstr>
      <vt:lpstr>3. IOT IN LOGISTICS</vt:lpstr>
      <vt:lpstr>Warehousing Operations</vt:lpstr>
      <vt:lpstr>Презентация PowerPoint</vt:lpstr>
      <vt:lpstr>Презентация PowerPoint</vt:lpstr>
      <vt:lpstr>Презентация PowerPoint</vt:lpstr>
      <vt:lpstr>Freight Transportation</vt:lpstr>
      <vt:lpstr>2. Fleet and Asset Management</vt:lpstr>
      <vt:lpstr>IOT: Fleet Management Solution (1)</vt:lpstr>
      <vt:lpstr>IOT: Fleet Management Solution (2)</vt:lpstr>
      <vt:lpstr>3. Predictive Asset Lifecycle management </vt:lpstr>
      <vt:lpstr>4. Health and Safety </vt:lpstr>
      <vt:lpstr>5. End-to-End Supply Chain Risk Management</vt:lpstr>
      <vt:lpstr>Last-Mile Delivery </vt:lpstr>
      <vt:lpstr>Automatic Replenishment and Anticipatory Shipping</vt:lpstr>
      <vt:lpstr>Flexible Delivery Address </vt:lpstr>
      <vt:lpstr>Monetize and Optimize the Return Trip</vt:lpstr>
      <vt:lpstr>Next Generation Visibility</vt:lpstr>
      <vt:lpstr>SUCCESS FACTORS for IOT in LOGISTICS </vt:lpstr>
      <vt:lpstr>Презентация PowerPoint</vt:lpstr>
      <vt:lpstr>OUTLOOK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2016-08-10T04:30:54Z</dcterms:created>
  <dcterms:modified xsi:type="dcterms:W3CDTF">2018-04-12T16:33:40Z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