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8"/>
  </p:notesMasterIdLst>
  <p:sldIdLst>
    <p:sldId id="257" r:id="rId2"/>
    <p:sldId id="256" r:id="rId3"/>
    <p:sldId id="258" r:id="rId4"/>
    <p:sldId id="259" r:id="rId5"/>
    <p:sldId id="260" r:id="rId6"/>
    <p:sldId id="270" r:id="rId7"/>
    <p:sldId id="261" r:id="rId8"/>
    <p:sldId id="264" r:id="rId9"/>
    <p:sldId id="265" r:id="rId10"/>
    <p:sldId id="266" r:id="rId11"/>
    <p:sldId id="267" r:id="rId12"/>
    <p:sldId id="268" r:id="rId13"/>
    <p:sldId id="269" r:id="rId14"/>
    <p:sldId id="271" r:id="rId15"/>
    <p:sldId id="263" r:id="rId16"/>
    <p:sldId id="273" r:id="rId17"/>
  </p:sldIdLst>
  <p:sldSz cx="12192000" cy="6858000"/>
  <p:notesSz cx="6858000" cy="9144000"/>
  <p:defaultTextStyle>
    <a:defPPr>
      <a:defRPr lang="ru-RU"/>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snapToGrid="0">
      <p:cViewPr varScale="1">
        <p:scale>
          <a:sx n="110" d="100"/>
          <a:sy n="110" d="100"/>
        </p:scale>
        <p:origin x="55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3F73ECE-D982-4A18-BC58-F5CDCC96BE6B}" type="datetimeFigureOut">
              <a:rPr lang="ru-RU"/>
              <a:pPr>
                <a:defRPr/>
              </a:pPr>
              <a:t>02.03.2016</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0E3D156-8495-479F-BD71-679D5141CA8E}" type="slidenum">
              <a:rPr lang="ru-RU"/>
              <a:pPr>
                <a:defRPr/>
              </a:pPr>
              <a:t>‹#›</a:t>
            </a:fld>
            <a:endParaRPr lang="ru-RU"/>
          </a:p>
        </p:txBody>
      </p:sp>
    </p:spTree>
    <p:extLst>
      <p:ext uri="{BB962C8B-B14F-4D97-AF65-F5344CB8AC3E}">
        <p14:creationId xmlns:p14="http://schemas.microsoft.com/office/powerpoint/2010/main" val="36396995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5FD0B6D2-3F8A-4264-9A3C-4315E5AAEE01}"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7001CC94-7B5E-4244-A4F4-BC3760840790}" type="slidenum">
              <a:rPr lang="ru-RU" smtClean="0"/>
              <a:pPr>
                <a:defRPr/>
              </a:pPr>
              <a:t>‹#›</a:t>
            </a:fld>
            <a:endParaRPr lang="ru-RU"/>
          </a:p>
        </p:txBody>
      </p:sp>
    </p:spTree>
    <p:extLst>
      <p:ext uri="{BB962C8B-B14F-4D97-AF65-F5344CB8AC3E}">
        <p14:creationId xmlns:p14="http://schemas.microsoft.com/office/powerpoint/2010/main" val="113735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79DC9A23-083A-41DF-A5F4-8853DA24A99A}"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28D6B961-F4AB-4984-A7A7-D9AC3B20B3F3}" type="slidenum">
              <a:rPr lang="ru-RU" smtClean="0"/>
              <a:pPr>
                <a:defRPr/>
              </a:pPr>
              <a:t>‹#›</a:t>
            </a:fld>
            <a:endParaRPr lang="ru-RU"/>
          </a:p>
        </p:txBody>
      </p:sp>
    </p:spTree>
    <p:extLst>
      <p:ext uri="{BB962C8B-B14F-4D97-AF65-F5344CB8AC3E}">
        <p14:creationId xmlns:p14="http://schemas.microsoft.com/office/powerpoint/2010/main" val="11481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2C0008F9-8683-46AB-A4E8-271E155FAAF4}"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A02524A1-1106-4561-BBDA-BAF889692AAE}" type="slidenum">
              <a:rPr lang="ru-RU" smtClean="0"/>
              <a:pPr>
                <a:defRPr/>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5096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pPr>
              <a:defRPr/>
            </a:pPr>
            <a:fld id="{453108C8-4C31-4247-9111-1E757784460A}"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CE5A0BB8-83CF-4495-AD24-444F619A2813}" type="slidenum">
              <a:rPr lang="ru-RU" smtClean="0"/>
              <a:pPr>
                <a:defRPr/>
              </a:pPr>
              <a:t>‹#›</a:t>
            </a:fld>
            <a:endParaRPr lang="ru-RU"/>
          </a:p>
        </p:txBody>
      </p:sp>
    </p:spTree>
    <p:extLst>
      <p:ext uri="{BB962C8B-B14F-4D97-AF65-F5344CB8AC3E}">
        <p14:creationId xmlns:p14="http://schemas.microsoft.com/office/powerpoint/2010/main" val="407206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pPr>
              <a:defRPr/>
            </a:pPr>
            <a:fld id="{2FB8B71B-DE5C-485E-AF9C-03C3A2334F33}"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C2EA959A-D9A8-4C8A-AA94-60882336CDCB}" type="slidenum">
              <a:rPr lang="ru-RU" smtClean="0"/>
              <a:pPr>
                <a:defRPr/>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1536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pPr>
              <a:defRPr/>
            </a:pPr>
            <a:fld id="{AAFEA2C3-05A7-4A62-870D-C30C0098A1EA}"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EC159B7D-C972-4C91-902C-F2EC3FADA61E}" type="slidenum">
              <a:rPr lang="ru-RU" smtClean="0"/>
              <a:pPr>
                <a:defRPr/>
              </a:pPr>
              <a:t>‹#›</a:t>
            </a:fld>
            <a:endParaRPr lang="ru-RU"/>
          </a:p>
        </p:txBody>
      </p:sp>
    </p:spTree>
    <p:extLst>
      <p:ext uri="{BB962C8B-B14F-4D97-AF65-F5344CB8AC3E}">
        <p14:creationId xmlns:p14="http://schemas.microsoft.com/office/powerpoint/2010/main" val="462093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936F94D3-EA75-4D58-BA8C-8C926919372D}"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CD986172-7742-4AAB-B318-1C18BD598503}" type="slidenum">
              <a:rPr lang="ru-RU" smtClean="0"/>
              <a:pPr>
                <a:defRPr/>
              </a:pPr>
              <a:t>‹#›</a:t>
            </a:fld>
            <a:endParaRPr lang="ru-RU"/>
          </a:p>
        </p:txBody>
      </p:sp>
    </p:spTree>
    <p:extLst>
      <p:ext uri="{BB962C8B-B14F-4D97-AF65-F5344CB8AC3E}">
        <p14:creationId xmlns:p14="http://schemas.microsoft.com/office/powerpoint/2010/main" val="3012376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BE684913-6B7B-48E1-85CA-28F1AF29CE3E}"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6521096-EABE-4788-A785-AA2DB3FF4204}" type="slidenum">
              <a:rPr lang="ru-RU" smtClean="0"/>
              <a:pPr>
                <a:defRPr/>
              </a:pPr>
              <a:t>‹#›</a:t>
            </a:fld>
            <a:endParaRPr lang="ru-RU"/>
          </a:p>
        </p:txBody>
      </p:sp>
    </p:spTree>
    <p:extLst>
      <p:ext uri="{BB962C8B-B14F-4D97-AF65-F5344CB8AC3E}">
        <p14:creationId xmlns:p14="http://schemas.microsoft.com/office/powerpoint/2010/main" val="212050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445C22F3-3541-4EE8-93EC-9489830C44A0}"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E8AD689-6FC3-4D40-AE4B-C77EDAB516E4}" type="slidenum">
              <a:rPr lang="ru-RU" smtClean="0"/>
              <a:pPr>
                <a:defRPr/>
              </a:pPr>
              <a:t>‹#›</a:t>
            </a:fld>
            <a:endParaRPr lang="ru-RU"/>
          </a:p>
        </p:txBody>
      </p:sp>
    </p:spTree>
    <p:extLst>
      <p:ext uri="{BB962C8B-B14F-4D97-AF65-F5344CB8AC3E}">
        <p14:creationId xmlns:p14="http://schemas.microsoft.com/office/powerpoint/2010/main" val="3741201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D2233EDD-CC3F-4589-9E91-8B2CF4F78489}" type="datetimeFigureOut">
              <a:rPr lang="ru-RU" smtClean="0"/>
              <a:pPr>
                <a:defRPr/>
              </a:pPr>
              <a:t>02.03.2016</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77AED886-AD21-4C84-8658-0A982BCEB1B5}" type="slidenum">
              <a:rPr lang="ru-RU" smtClean="0"/>
              <a:pPr>
                <a:defRPr/>
              </a:pPr>
              <a:t>‹#›</a:t>
            </a:fld>
            <a:endParaRPr lang="ru-RU"/>
          </a:p>
        </p:txBody>
      </p:sp>
    </p:spTree>
    <p:extLst>
      <p:ext uri="{BB962C8B-B14F-4D97-AF65-F5344CB8AC3E}">
        <p14:creationId xmlns:p14="http://schemas.microsoft.com/office/powerpoint/2010/main" val="254207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27ACDFEF-E7C4-4F41-914B-0761E03F7D1F}"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E8EC4ED2-CEAC-4BB6-9D27-0875D40B45E3}" type="slidenum">
              <a:rPr lang="ru-RU" smtClean="0"/>
              <a:pPr>
                <a:defRPr/>
              </a:pPr>
              <a:t>‹#›</a:t>
            </a:fld>
            <a:endParaRPr lang="ru-RU"/>
          </a:p>
        </p:txBody>
      </p:sp>
    </p:spTree>
    <p:extLst>
      <p:ext uri="{BB962C8B-B14F-4D97-AF65-F5344CB8AC3E}">
        <p14:creationId xmlns:p14="http://schemas.microsoft.com/office/powerpoint/2010/main" val="217437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27E36620-889D-4B0F-AABD-1C4C197DDAD3}" type="datetimeFigureOut">
              <a:rPr lang="ru-RU" smtClean="0"/>
              <a:pPr>
                <a:defRPr/>
              </a:pPr>
              <a:t>02.03.2016</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C7A8757B-8469-4202-912B-FF8319BFC7FD}" type="slidenum">
              <a:rPr lang="ru-RU" smtClean="0"/>
              <a:pPr>
                <a:defRPr/>
              </a:pPr>
              <a:t>‹#›</a:t>
            </a:fld>
            <a:endParaRPr lang="ru-RU"/>
          </a:p>
        </p:txBody>
      </p:sp>
    </p:spTree>
    <p:extLst>
      <p:ext uri="{BB962C8B-B14F-4D97-AF65-F5344CB8AC3E}">
        <p14:creationId xmlns:p14="http://schemas.microsoft.com/office/powerpoint/2010/main" val="352877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BDA9AEC6-D250-4C84-9A6F-C545C4245E5A}" type="datetimeFigureOut">
              <a:rPr lang="ru-RU" smtClean="0"/>
              <a:pPr>
                <a:defRPr/>
              </a:pPr>
              <a:t>02.03.2016</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F4E5C0A4-CF7B-42FE-A242-6A31C01D6B09}" type="slidenum">
              <a:rPr lang="ru-RU" smtClean="0"/>
              <a:pPr>
                <a:defRPr/>
              </a:pPr>
              <a:t>‹#›</a:t>
            </a:fld>
            <a:endParaRPr lang="ru-RU"/>
          </a:p>
        </p:txBody>
      </p:sp>
    </p:spTree>
    <p:extLst>
      <p:ext uri="{BB962C8B-B14F-4D97-AF65-F5344CB8AC3E}">
        <p14:creationId xmlns:p14="http://schemas.microsoft.com/office/powerpoint/2010/main" val="428952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E989FF7-A0E1-4FD8-81FD-13EDA8E9577A}" type="datetimeFigureOut">
              <a:rPr lang="ru-RU" smtClean="0"/>
              <a:pPr>
                <a:defRPr/>
              </a:pPr>
              <a:t>02.03.2016</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36594E7F-D63B-4F36-897B-3E183EEBAEC9}" type="slidenum">
              <a:rPr lang="ru-RU" smtClean="0"/>
              <a:pPr>
                <a:defRPr/>
              </a:pPr>
              <a:t>‹#›</a:t>
            </a:fld>
            <a:endParaRPr lang="ru-RU"/>
          </a:p>
        </p:txBody>
      </p:sp>
    </p:spTree>
    <p:extLst>
      <p:ext uri="{BB962C8B-B14F-4D97-AF65-F5344CB8AC3E}">
        <p14:creationId xmlns:p14="http://schemas.microsoft.com/office/powerpoint/2010/main" val="1503872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02813A51-DA93-44A9-8945-B8BCF30782F1}"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800BB126-8151-44BA-A91D-D303865CF538}" type="slidenum">
              <a:rPr lang="ru-RU" smtClean="0"/>
              <a:pPr>
                <a:defRPr/>
              </a:pPr>
              <a:t>‹#›</a:t>
            </a:fld>
            <a:endParaRPr lang="ru-RU"/>
          </a:p>
        </p:txBody>
      </p:sp>
    </p:spTree>
    <p:extLst>
      <p:ext uri="{BB962C8B-B14F-4D97-AF65-F5344CB8AC3E}">
        <p14:creationId xmlns:p14="http://schemas.microsoft.com/office/powerpoint/2010/main" val="50521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E8923A45-6B7F-4721-911C-C55AC2B9C21F}" type="datetimeFigureOut">
              <a:rPr lang="ru-RU" smtClean="0"/>
              <a:pPr>
                <a:defRPr/>
              </a:pPr>
              <a:t>02.03.2016</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D66F8B36-2CCF-4941-92E1-3AE8841C863B}" type="slidenum">
              <a:rPr lang="ru-RU" smtClean="0"/>
              <a:pPr>
                <a:defRPr/>
              </a:pPr>
              <a:t>‹#›</a:t>
            </a:fld>
            <a:endParaRPr lang="ru-RU"/>
          </a:p>
        </p:txBody>
      </p:sp>
    </p:spTree>
    <p:extLst>
      <p:ext uri="{BB962C8B-B14F-4D97-AF65-F5344CB8AC3E}">
        <p14:creationId xmlns:p14="http://schemas.microsoft.com/office/powerpoint/2010/main" val="2644218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73CF37C-367E-4051-8836-3C288A6A5676}" type="datetimeFigureOut">
              <a:rPr lang="ru-RU" smtClean="0"/>
              <a:pPr>
                <a:defRPr/>
              </a:pPr>
              <a:t>02.03.2016</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EFAA0D0B-D100-4EA5-8CFA-50996BA0E599}" type="slidenum">
              <a:rPr lang="ru-RU" smtClean="0"/>
              <a:pPr>
                <a:defRPr/>
              </a:pPr>
              <a:t>‹#›</a:t>
            </a:fld>
            <a:endParaRPr lang="ru-RU"/>
          </a:p>
        </p:txBody>
      </p:sp>
    </p:spTree>
    <p:extLst>
      <p:ext uri="{BB962C8B-B14F-4D97-AF65-F5344CB8AC3E}">
        <p14:creationId xmlns:p14="http://schemas.microsoft.com/office/powerpoint/2010/main" val="272770239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9"/>
          <p:cNvSpPr>
            <a:spLocks noGrp="1"/>
          </p:cNvSpPr>
          <p:nvPr>
            <p:ph idx="1"/>
          </p:nvPr>
        </p:nvSpPr>
        <p:spPr>
          <a:xfrm>
            <a:off x="2063750" y="2130425"/>
            <a:ext cx="8596313" cy="3881438"/>
          </a:xfrm>
        </p:spPr>
        <p:txBody>
          <a:bodyPr/>
          <a:lstStyle/>
          <a:p>
            <a:pPr algn="ctr" eaLnBrk="1" hangingPunct="1">
              <a:buFont typeface="Wingdings 3" pitchFamily="18" charset="2"/>
              <a:buNone/>
            </a:pPr>
            <a:r>
              <a:rPr lang="en-US" sz="3600" dirty="0" smtClean="0">
                <a:solidFill>
                  <a:schemeClr val="accent1"/>
                </a:solidFill>
                <a:latin typeface="Times New Roman" pitchFamily="18" charset="0"/>
              </a:rPr>
              <a:t>Socio-economic aspects of development of mobile technologies in Asia</a:t>
            </a:r>
            <a:endParaRPr lang="ru-RU" sz="3600" dirty="0" smtClean="0">
              <a:solidFill>
                <a:schemeClr val="accent1"/>
              </a:solidFill>
              <a:latin typeface="Times New Roman" pitchFamily="18" charset="0"/>
            </a:endParaRPr>
          </a:p>
          <a:p>
            <a:pPr algn="ctr" eaLnBrk="1" hangingPunct="1">
              <a:buFont typeface="Wingdings 3" pitchFamily="18" charset="2"/>
              <a:buNone/>
            </a:pPr>
            <a:endParaRPr lang="ru-RU" sz="3200" dirty="0" smtClean="0">
              <a:solidFill>
                <a:schemeClr val="accent3">
                  <a:lumMod val="50000"/>
                </a:schemeClr>
              </a:solidFill>
              <a:latin typeface="Times New Roman" pitchFamily="18" charset="0"/>
              <a:cs typeface="Times New Roman" pitchFamily="18" charset="0"/>
            </a:endParaRPr>
          </a:p>
          <a:p>
            <a:pPr algn="ctr" eaLnBrk="1" hangingPunct="1">
              <a:buFont typeface="Wingdings 3" pitchFamily="18" charset="2"/>
              <a:buNone/>
            </a:pPr>
            <a:endParaRPr lang="ru-RU" sz="3200" dirty="0">
              <a:solidFill>
                <a:schemeClr val="accent3">
                  <a:lumMod val="50000"/>
                </a:schemeClr>
              </a:solidFill>
              <a:latin typeface="Times New Roman" pitchFamily="18" charset="0"/>
              <a:cs typeface="Times New Roman" pitchFamily="18" charset="0"/>
            </a:endParaRPr>
          </a:p>
          <a:p>
            <a:pPr algn="ctr" eaLnBrk="1" hangingPunct="1">
              <a:buFont typeface="Wingdings 3" pitchFamily="18" charset="2"/>
              <a:buNone/>
            </a:pPr>
            <a:r>
              <a:rPr lang="en-US" sz="3200" dirty="0" err="1" smtClean="0">
                <a:solidFill>
                  <a:schemeClr val="accent3">
                    <a:lumMod val="50000"/>
                  </a:schemeClr>
                </a:solidFill>
                <a:latin typeface="Times New Roman" pitchFamily="18" charset="0"/>
                <a:cs typeface="Times New Roman" pitchFamily="18" charset="0"/>
              </a:rPr>
              <a:t>Rahat</a:t>
            </a:r>
            <a:r>
              <a:rPr lang="en-US" sz="3200" dirty="0" smtClean="0">
                <a:solidFill>
                  <a:schemeClr val="accent3">
                    <a:lumMod val="50000"/>
                  </a:schemeClr>
                </a:solidFill>
                <a:latin typeface="Times New Roman" pitchFamily="18" charset="0"/>
                <a:cs typeface="Times New Roman" pitchFamily="18" charset="0"/>
              </a:rPr>
              <a:t> </a:t>
            </a:r>
            <a:r>
              <a:rPr lang="en-US" sz="3200" dirty="0" err="1" smtClean="0">
                <a:solidFill>
                  <a:schemeClr val="accent3">
                    <a:lumMod val="50000"/>
                  </a:schemeClr>
                </a:solidFill>
                <a:latin typeface="Times New Roman" pitchFamily="18" charset="0"/>
                <a:cs typeface="Times New Roman" pitchFamily="18" charset="0"/>
              </a:rPr>
              <a:t>Eshimbekova</a:t>
            </a:r>
            <a:endParaRPr lang="ru-RU" sz="3200" dirty="0" smtClean="0">
              <a:solidFill>
                <a:schemeClr val="accent3">
                  <a:lumMod val="50000"/>
                </a:schemeClr>
              </a:solidFill>
              <a:latin typeface="Times New Roman" pitchFamily="18" charset="0"/>
              <a:cs typeface="Times New Roman" pitchFamily="18" charset="0"/>
            </a:endParaRPr>
          </a:p>
        </p:txBody>
      </p:sp>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
        <p:nvSpPr>
          <p:cNvPr id="11" name="Заголовок 8"/>
          <p:cNvSpPr>
            <a:spLocks noGrp="1"/>
          </p:cNvSpPr>
          <p:nvPr>
            <p:ph type="title"/>
          </p:nvPr>
        </p:nvSpPr>
        <p:spPr>
          <a:xfrm>
            <a:off x="2662685" y="742605"/>
            <a:ext cx="6452559" cy="808750"/>
          </a:xfrm>
        </p:spPr>
        <p:txBody>
          <a:bodyPr>
            <a:noAutofit/>
          </a:bodyPr>
          <a:lstStyle/>
          <a:p>
            <a:pPr algn="ct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Kyrgyz State Technical University</a:t>
            </a:r>
            <a:r>
              <a:rPr lang="ru-RU" sz="2400"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
            </a:r>
            <a:br>
              <a:rPr lang="en-US" sz="2400" dirty="0" smtClean="0">
                <a:solidFill>
                  <a:schemeClr val="accent2">
                    <a:lumMod val="50000"/>
                  </a:schemeClr>
                </a:solidFill>
                <a:latin typeface="Times New Roman" panose="02020603050405020304" pitchFamily="18" charset="0"/>
                <a:cs typeface="Times New Roman" panose="02020603050405020304" pitchFamily="18" charset="0"/>
              </a:rPr>
            </a:b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named after </a:t>
            </a:r>
            <a:r>
              <a:rPr lang="en-US" sz="2400" dirty="0" err="1" smtClean="0">
                <a:solidFill>
                  <a:schemeClr val="accent2">
                    <a:lumMod val="50000"/>
                  </a:schemeClr>
                </a:solidFill>
                <a:latin typeface="Times New Roman" panose="02020603050405020304" pitchFamily="18" charset="0"/>
                <a:cs typeface="Times New Roman" panose="02020603050405020304" pitchFamily="18" charset="0"/>
              </a:rPr>
              <a:t>I.Razzakov</a:t>
            </a:r>
            <a:r>
              <a:rPr lang="en-US" sz="2400" dirty="0" smtClean="0">
                <a:solidFill>
                  <a:schemeClr val="accent2">
                    <a:lumMod val="50000"/>
                  </a:schemeClr>
                </a:solidFill>
                <a:latin typeface="Times New Roman" panose="02020603050405020304" pitchFamily="18" charset="0"/>
                <a:cs typeface="Times New Roman" panose="02020603050405020304" pitchFamily="18" charset="0"/>
              </a:rPr>
              <a:t> Telematics Department </a:t>
            </a:r>
            <a:endParaRPr lang="ru-RU"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Содержимое 7"/>
          <p:cNvSpPr>
            <a:spLocks noGrp="1"/>
          </p:cNvSpPr>
          <p:nvPr>
            <p:ph idx="1"/>
          </p:nvPr>
        </p:nvSpPr>
        <p:spPr>
          <a:xfrm>
            <a:off x="2368071" y="871561"/>
            <a:ext cx="7869238" cy="5286375"/>
          </a:xfrm>
        </p:spPr>
        <p:txBody>
          <a:bodyPr/>
          <a:lstStyle/>
          <a:p>
            <a:pPr>
              <a:buFont typeface="Wingdings 3" pitchFamily="18" charset="2"/>
              <a:buNone/>
            </a:pPr>
            <a:r>
              <a:rPr lang="en-US" sz="2400" dirty="0" smtClean="0">
                <a:latin typeface="Times New Roman" pitchFamily="18" charset="0"/>
              </a:rPr>
              <a:t>	On a question: "How much money did you pay for mobile communications," were received the following answers:</a:t>
            </a:r>
          </a:p>
          <a:p>
            <a:pPr eaLnBrk="1" hangingPunct="1"/>
            <a:r>
              <a:rPr lang="en-US" sz="2400" dirty="0" smtClean="0">
                <a:latin typeface="Times New Roman" pitchFamily="18" charset="0"/>
              </a:rPr>
              <a:t>basis to only $ 10,</a:t>
            </a:r>
          </a:p>
          <a:p>
            <a:pPr eaLnBrk="1" hangingPunct="1"/>
            <a:r>
              <a:rPr lang="en-US" sz="2400" dirty="0" smtClean="0">
                <a:latin typeface="Times New Roman" pitchFamily="18" charset="0"/>
              </a:rPr>
              <a:t> less than a third - to $ 20,</a:t>
            </a:r>
          </a:p>
          <a:p>
            <a:pPr eaLnBrk="1" hangingPunct="1"/>
            <a:r>
              <a:rPr lang="en-US" sz="2400" dirty="0" smtClean="0">
                <a:latin typeface="Times New Roman" pitchFamily="18" charset="0"/>
              </a:rPr>
              <a:t> every seventh - over $ 20, and</a:t>
            </a:r>
          </a:p>
          <a:p>
            <a:pPr eaLnBrk="1" hangingPunct="1"/>
            <a:r>
              <a:rPr lang="en-US" sz="2400" dirty="0" smtClean="0">
                <a:latin typeface="Times New Roman" pitchFamily="18" charset="0"/>
              </a:rPr>
              <a:t> every twentieth only about $ 2</a:t>
            </a:r>
          </a:p>
          <a:p>
            <a:pPr eaLnBrk="1" hangingPunct="1">
              <a:buFont typeface="Wingdings 3" pitchFamily="18" charset="2"/>
              <a:buNone/>
            </a:pPr>
            <a:endParaRPr lang="ru-RU" sz="2400" dirty="0" smtClean="0">
              <a:latin typeface="Times New Roman" pitchFamily="18" charset="0"/>
            </a:endParaRPr>
          </a:p>
        </p:txBody>
      </p:sp>
      <p:pic>
        <p:nvPicPr>
          <p:cNvPr id="29703" name="Picture 7" descr="mobile-commerce"/>
          <p:cNvPicPr>
            <a:picLocks noChangeAspect="1" noChangeArrowheads="1"/>
          </p:cNvPicPr>
          <p:nvPr/>
        </p:nvPicPr>
        <p:blipFill>
          <a:blip r:embed="rId2" cstate="print"/>
          <a:srcRect/>
          <a:stretch>
            <a:fillRect/>
          </a:stretch>
        </p:blipFill>
        <p:spPr bwMode="auto">
          <a:xfrm>
            <a:off x="3217114" y="3789363"/>
            <a:ext cx="5400675" cy="3068637"/>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Содержимое 7"/>
          <p:cNvSpPr>
            <a:spLocks noGrp="1"/>
          </p:cNvSpPr>
          <p:nvPr>
            <p:ph idx="1"/>
          </p:nvPr>
        </p:nvSpPr>
        <p:spPr>
          <a:xfrm>
            <a:off x="2078709" y="856037"/>
            <a:ext cx="7151238" cy="3342280"/>
          </a:xfrm>
        </p:spPr>
        <p:txBody>
          <a:bodyPr/>
          <a:lstStyle/>
          <a:p>
            <a:pPr algn="ctr" eaLnBrk="1" hangingPunct="1">
              <a:buFont typeface="Wingdings 3" pitchFamily="18" charset="2"/>
              <a:buNone/>
            </a:pPr>
            <a:r>
              <a:rPr lang="en-US" sz="2400" b="1" dirty="0" smtClean="0">
                <a:solidFill>
                  <a:schemeClr val="accent1"/>
                </a:solidFill>
                <a:latin typeface="Times New Roman" pitchFamily="18" charset="0"/>
              </a:rPr>
              <a:t>For what Kyrgyz citizens using mobile phones and how often</a:t>
            </a:r>
            <a:r>
              <a:rPr lang="ru-RU" sz="2400" b="1" dirty="0" smtClean="0">
                <a:solidFill>
                  <a:schemeClr val="accent1"/>
                </a:solidFill>
                <a:latin typeface="Times New Roman" pitchFamily="18" charset="0"/>
              </a:rPr>
              <a:t>?</a:t>
            </a:r>
          </a:p>
          <a:p>
            <a:pPr eaLnBrk="1" hangingPunct="1"/>
            <a:r>
              <a:rPr lang="en-US" sz="2400" dirty="0" smtClean="0">
                <a:latin typeface="Times New Roman" pitchFamily="18" charset="0"/>
              </a:rPr>
              <a:t> More than 95% - are using a mobile phone to talk </a:t>
            </a:r>
            <a:endParaRPr lang="ru-RU" sz="2400" dirty="0" smtClean="0">
              <a:latin typeface="Times New Roman" pitchFamily="18" charset="0"/>
            </a:endParaRPr>
          </a:p>
          <a:p>
            <a:pPr eaLnBrk="1" hangingPunct="1"/>
            <a:r>
              <a:rPr lang="en-US" sz="2400" dirty="0" smtClean="0">
                <a:latin typeface="Times New Roman" pitchFamily="18" charset="0"/>
              </a:rPr>
              <a:t>more often than half - using mobile Internet (more than a third - quite often);</a:t>
            </a:r>
          </a:p>
          <a:p>
            <a:pPr eaLnBrk="1" hangingPunct="1"/>
            <a:r>
              <a:rPr lang="en-US" sz="2400" dirty="0" smtClean="0">
                <a:latin typeface="Times New Roman" pitchFamily="18" charset="0"/>
              </a:rPr>
              <a:t> Nearly half of mobile phone users also have fun on it -</a:t>
            </a:r>
            <a:r>
              <a:rPr lang="ru-RU" sz="2400" dirty="0" smtClean="0">
                <a:latin typeface="Times New Roman" pitchFamily="18" charset="0"/>
              </a:rPr>
              <a:t> </a:t>
            </a:r>
            <a:r>
              <a:rPr lang="en-US" sz="2400" dirty="0" smtClean="0">
                <a:latin typeface="Times New Roman" pitchFamily="18" charset="0"/>
              </a:rPr>
              <a:t>probably young</a:t>
            </a:r>
            <a:r>
              <a:rPr lang="en-US" sz="2000" dirty="0" smtClean="0">
                <a:latin typeface="Times New Roman" pitchFamily="18" charset="0"/>
              </a:rPr>
              <a:t>.</a:t>
            </a:r>
          </a:p>
          <a:p>
            <a:pPr eaLnBrk="1" hangingPunct="1">
              <a:buFont typeface="Wingdings 3" pitchFamily="18" charset="2"/>
              <a:buNone/>
            </a:pPr>
            <a:endParaRPr lang="en-US" sz="2000" dirty="0" smtClean="0">
              <a:latin typeface="Times New Roman" pitchFamily="18" charset="0"/>
            </a:endParaRPr>
          </a:p>
          <a:p>
            <a:pPr eaLnBrk="1" hangingPunct="1">
              <a:buFont typeface="Wingdings 3" pitchFamily="18" charset="2"/>
              <a:buNone/>
            </a:pPr>
            <a:endParaRPr lang="ru-RU" dirty="0" smtClean="0"/>
          </a:p>
        </p:txBody>
      </p:sp>
      <p:pic>
        <p:nvPicPr>
          <p:cNvPr id="30728" name="Picture 8" descr="Похожее изображение"/>
          <p:cNvPicPr>
            <a:picLocks noChangeAspect="1" noChangeArrowheads="1"/>
          </p:cNvPicPr>
          <p:nvPr/>
        </p:nvPicPr>
        <p:blipFill>
          <a:blip r:embed="rId2" cstate="print"/>
          <a:srcRect/>
          <a:stretch>
            <a:fillRect/>
          </a:stretch>
        </p:blipFill>
        <p:spPr bwMode="auto">
          <a:xfrm>
            <a:off x="4240241" y="4156075"/>
            <a:ext cx="3838575" cy="2701925"/>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Содержимое 7"/>
          <p:cNvSpPr>
            <a:spLocks noGrp="1"/>
          </p:cNvSpPr>
          <p:nvPr>
            <p:ph idx="1"/>
          </p:nvPr>
        </p:nvSpPr>
        <p:spPr>
          <a:xfrm>
            <a:off x="2525952" y="835871"/>
            <a:ext cx="6721565" cy="3908657"/>
          </a:xfrm>
        </p:spPr>
        <p:txBody>
          <a:bodyPr>
            <a:normAutofit fontScale="47500" lnSpcReduction="20000"/>
          </a:bodyPr>
          <a:lstStyle/>
          <a:p>
            <a:pPr eaLnBrk="1" hangingPunct="1">
              <a:lnSpc>
                <a:spcPct val="150000"/>
              </a:lnSpc>
              <a:buFont typeface="Arial" charset="0"/>
              <a:buNone/>
            </a:pPr>
            <a:r>
              <a:rPr lang="en-US" sz="4400" b="1" dirty="0" smtClean="0">
                <a:solidFill>
                  <a:schemeClr val="accent1"/>
                </a:solidFill>
                <a:latin typeface="Times New Roman" pitchFamily="18" charset="0"/>
              </a:rPr>
              <a:t>Age of mobile Internet users</a:t>
            </a:r>
            <a:endParaRPr lang="ru-RU" sz="4400" b="1" dirty="0" smtClean="0">
              <a:solidFill>
                <a:schemeClr val="accent1"/>
              </a:solidFill>
              <a:latin typeface="Times New Roman" pitchFamily="18" charset="0"/>
            </a:endParaRPr>
          </a:p>
          <a:p>
            <a:pPr eaLnBrk="1" hangingPunct="1"/>
            <a:r>
              <a:rPr lang="en-US" sz="4400" dirty="0" smtClean="0">
                <a:latin typeface="Times New Roman" pitchFamily="18" charset="0"/>
              </a:rPr>
              <a:t> 18-22 years - 10%;</a:t>
            </a:r>
          </a:p>
          <a:p>
            <a:pPr eaLnBrk="1" hangingPunct="1"/>
            <a:r>
              <a:rPr lang="en-US" sz="4400" dirty="0" smtClean="0">
                <a:latin typeface="Times New Roman" pitchFamily="18" charset="0"/>
              </a:rPr>
              <a:t> 23-35 years - 33%;</a:t>
            </a:r>
          </a:p>
          <a:p>
            <a:pPr eaLnBrk="1" hangingPunct="1"/>
            <a:r>
              <a:rPr lang="en-US" sz="4400" dirty="0" smtClean="0">
                <a:latin typeface="Times New Roman" pitchFamily="18" charset="0"/>
              </a:rPr>
              <a:t> 36-45 years - 40%;</a:t>
            </a:r>
          </a:p>
          <a:p>
            <a:pPr eaLnBrk="1" hangingPunct="1"/>
            <a:r>
              <a:rPr lang="en-US" sz="4400" dirty="0" smtClean="0">
                <a:latin typeface="Times New Roman" pitchFamily="18" charset="0"/>
              </a:rPr>
              <a:t> More than 45 years - 17%.</a:t>
            </a:r>
            <a:endParaRPr lang="ru-RU" sz="4400" dirty="0" smtClean="0">
              <a:latin typeface="Times New Roman" pitchFamily="18" charset="0"/>
            </a:endParaRPr>
          </a:p>
          <a:p>
            <a:pPr eaLnBrk="1" hangingPunct="1">
              <a:buFont typeface="Wingdings 3" pitchFamily="18" charset="2"/>
              <a:buNone/>
            </a:pPr>
            <a:r>
              <a:rPr lang="en-US" sz="4400" b="1" dirty="0" smtClean="0">
                <a:solidFill>
                  <a:schemeClr val="accent1"/>
                </a:solidFill>
                <a:latin typeface="Times New Roman" pitchFamily="18" charset="0"/>
              </a:rPr>
              <a:t>Conclusion:</a:t>
            </a:r>
            <a:r>
              <a:rPr lang="en-US" sz="4400" dirty="0" smtClean="0">
                <a:latin typeface="Times New Roman" pitchFamily="18" charset="0"/>
              </a:rPr>
              <a:t> about three-quarters (73%) of all subscribers using mobile Internet are between 23 and 45 years, i.e. in the active working age, and only 10%  customers are students.</a:t>
            </a:r>
            <a:r>
              <a:rPr lang="en-US" sz="4400" dirty="0" smtClean="0"/>
              <a:t> </a:t>
            </a:r>
          </a:p>
          <a:p>
            <a:pPr eaLnBrk="1" hangingPunct="1">
              <a:buFont typeface="Wingdings 3" pitchFamily="18" charset="2"/>
              <a:buNone/>
            </a:pPr>
            <a:endParaRPr lang="en-US" dirty="0" smtClean="0"/>
          </a:p>
          <a:p>
            <a:pPr eaLnBrk="1" hangingPunct="1">
              <a:buFont typeface="Wingdings 3" pitchFamily="18" charset="2"/>
              <a:buNone/>
            </a:pPr>
            <a:endParaRPr lang="en-US" dirty="0" smtClean="0"/>
          </a:p>
          <a:p>
            <a:pPr eaLnBrk="1" hangingPunct="1">
              <a:buFont typeface="Wingdings 3" pitchFamily="18" charset="2"/>
              <a:buNone/>
            </a:pPr>
            <a:r>
              <a:rPr lang="en-US" dirty="0" smtClean="0"/>
              <a:t>	</a:t>
            </a:r>
            <a:endParaRPr lang="ru-RU" dirty="0" smtClean="0"/>
          </a:p>
        </p:txBody>
      </p:sp>
      <p:pic>
        <p:nvPicPr>
          <p:cNvPr id="31751" name="Picture 7" descr="Похожее изображение"/>
          <p:cNvPicPr>
            <a:picLocks noChangeAspect="1" noChangeArrowheads="1"/>
          </p:cNvPicPr>
          <p:nvPr/>
        </p:nvPicPr>
        <p:blipFill>
          <a:blip r:embed="rId2" cstate="print"/>
          <a:srcRect/>
          <a:stretch>
            <a:fillRect/>
          </a:stretch>
        </p:blipFill>
        <p:spPr bwMode="auto">
          <a:xfrm>
            <a:off x="4235690" y="4006850"/>
            <a:ext cx="4171950" cy="2589213"/>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Содержимое 7"/>
          <p:cNvSpPr>
            <a:spLocks noGrp="1"/>
          </p:cNvSpPr>
          <p:nvPr>
            <p:ph idx="1"/>
          </p:nvPr>
        </p:nvSpPr>
        <p:spPr>
          <a:xfrm>
            <a:off x="2484647" y="1020223"/>
            <a:ext cx="7297738" cy="3327489"/>
          </a:xfrm>
        </p:spPr>
        <p:txBody>
          <a:bodyPr>
            <a:normAutofit fontScale="92500" lnSpcReduction="10000"/>
          </a:bodyPr>
          <a:lstStyle/>
          <a:p>
            <a:pPr eaLnBrk="1" hangingPunct="1">
              <a:buFont typeface="Wingdings 3" pitchFamily="18" charset="2"/>
              <a:buNone/>
            </a:pPr>
            <a:r>
              <a:rPr lang="en-US" sz="2400" b="1" dirty="0" smtClean="0">
                <a:latin typeface="Times New Roman" pitchFamily="18" charset="0"/>
              </a:rPr>
              <a:t>Reasons for not using the Internet</a:t>
            </a:r>
            <a:endParaRPr lang="ru-RU" sz="2400" b="1" dirty="0" smtClean="0">
              <a:latin typeface="Times New Roman" pitchFamily="18" charset="0"/>
            </a:endParaRPr>
          </a:p>
          <a:p>
            <a:pPr eaLnBrk="1" hangingPunct="1"/>
            <a:r>
              <a:rPr lang="en-US" sz="2400" dirty="0" smtClean="0">
                <a:latin typeface="Times New Roman" pitchFamily="18" charset="0"/>
              </a:rPr>
              <a:t> 45,61% of  citizen  - do not know how to use it;</a:t>
            </a:r>
          </a:p>
          <a:p>
            <a:pPr eaLnBrk="1" hangingPunct="1"/>
            <a:r>
              <a:rPr lang="en-US" sz="2400" dirty="0" smtClean="0">
                <a:latin typeface="Times New Roman" pitchFamily="18" charset="0"/>
              </a:rPr>
              <a:t> 39,53% of citizen  believe that they do not need the Internet (yet);</a:t>
            </a:r>
          </a:p>
          <a:p>
            <a:pPr eaLnBrk="1" hangingPunct="1"/>
            <a:r>
              <a:rPr lang="en-US" sz="2400" dirty="0" smtClean="0">
                <a:latin typeface="Times New Roman" pitchFamily="18" charset="0"/>
              </a:rPr>
              <a:t> For 11.49% of the citizen  - Internet services are too expensive; and</a:t>
            </a:r>
          </a:p>
          <a:p>
            <a:pPr eaLnBrk="1" hangingPunct="1"/>
            <a:r>
              <a:rPr lang="en-US" sz="2400" dirty="0" smtClean="0">
                <a:latin typeface="Times New Roman" pitchFamily="18" charset="0"/>
              </a:rPr>
              <a:t> 3,38% of citizen  do not use the Internet because of language barriers.</a:t>
            </a:r>
            <a:r>
              <a:rPr lang="ru-RU" sz="3200" dirty="0" smtClean="0">
                <a:latin typeface="Times New Roman" pitchFamily="18" charset="0"/>
              </a:rPr>
              <a:t>	</a:t>
            </a:r>
          </a:p>
          <a:p>
            <a:pPr eaLnBrk="1" hangingPunct="1">
              <a:buFont typeface="Wingdings 3" pitchFamily="18" charset="2"/>
              <a:buNone/>
            </a:pPr>
            <a:endParaRPr lang="ru-RU" sz="2400" dirty="0" smtClean="0">
              <a:latin typeface="Times New Roman" pitchFamily="18" charset="0"/>
            </a:endParaRPr>
          </a:p>
        </p:txBody>
      </p:sp>
      <p:pic>
        <p:nvPicPr>
          <p:cNvPr id="32775" name="Picture 7" descr="Похожее изображение"/>
          <p:cNvPicPr>
            <a:picLocks noChangeAspect="1" noChangeArrowheads="1"/>
          </p:cNvPicPr>
          <p:nvPr/>
        </p:nvPicPr>
        <p:blipFill>
          <a:blip r:embed="rId2" cstate="print"/>
          <a:srcRect/>
          <a:stretch>
            <a:fillRect/>
          </a:stretch>
        </p:blipFill>
        <p:spPr bwMode="auto">
          <a:xfrm>
            <a:off x="5163569" y="4069661"/>
            <a:ext cx="4291013" cy="2657475"/>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Содержимое 7"/>
          <p:cNvSpPr>
            <a:spLocks noGrp="1"/>
          </p:cNvSpPr>
          <p:nvPr>
            <p:ph idx="1"/>
          </p:nvPr>
        </p:nvSpPr>
        <p:spPr>
          <a:xfrm>
            <a:off x="2325239" y="1130061"/>
            <a:ext cx="8181735" cy="5287992"/>
          </a:xfrm>
        </p:spPr>
        <p:txBody>
          <a:bodyPr>
            <a:normAutofit lnSpcReduction="10000"/>
          </a:bodyPr>
          <a:lstStyle/>
          <a:p>
            <a:pPr lvl="1" eaLnBrk="1" hangingPunct="1">
              <a:buFont typeface="Wingdings 3" pitchFamily="18" charset="2"/>
              <a:buNone/>
            </a:pPr>
            <a:r>
              <a:rPr lang="en-US" sz="2400" b="1" dirty="0" smtClean="0">
                <a:solidFill>
                  <a:schemeClr val="accent1"/>
                </a:solidFill>
                <a:latin typeface="Times New Roman" pitchFamily="18" charset="0"/>
              </a:rPr>
              <a:t>Where Kyrgyz citizens often use the Internet</a:t>
            </a:r>
            <a:r>
              <a:rPr lang="ru-RU" sz="2400" b="1" dirty="0" smtClean="0">
                <a:solidFill>
                  <a:schemeClr val="accent1"/>
                </a:solidFill>
                <a:latin typeface="Times New Roman" pitchFamily="18" charset="0"/>
              </a:rPr>
              <a:t>?</a:t>
            </a:r>
          </a:p>
          <a:p>
            <a:pPr lvl="1" eaLnBrk="1" hangingPunct="1"/>
            <a:r>
              <a:rPr lang="en-US" sz="2400" dirty="0" smtClean="0">
                <a:latin typeface="Times New Roman" pitchFamily="18" charset="0"/>
              </a:rPr>
              <a:t> use the Internet at work - 23%;</a:t>
            </a:r>
          </a:p>
          <a:p>
            <a:pPr lvl="1" eaLnBrk="1" hangingPunct="1"/>
            <a:r>
              <a:rPr lang="en-US" sz="2400" dirty="0" smtClean="0">
                <a:latin typeface="Times New Roman" pitchFamily="18" charset="0"/>
              </a:rPr>
              <a:t> The internet cafe - 16%;</a:t>
            </a:r>
          </a:p>
          <a:p>
            <a:pPr lvl="1" eaLnBrk="1" hangingPunct="1"/>
            <a:r>
              <a:rPr lang="en-US" sz="2400" dirty="0" smtClean="0">
                <a:latin typeface="Times New Roman" pitchFamily="18" charset="0"/>
              </a:rPr>
              <a:t> Through own cell phone - 35%</a:t>
            </a:r>
          </a:p>
          <a:p>
            <a:pPr lvl="1" eaLnBrk="1" hangingPunct="1"/>
            <a:r>
              <a:rPr lang="en-US" sz="2400" dirty="0" smtClean="0">
                <a:latin typeface="Times New Roman" pitchFamily="18" charset="0"/>
              </a:rPr>
              <a:t> go online from home - 26%;</a:t>
            </a:r>
          </a:p>
          <a:p>
            <a:pPr lvl="1" eaLnBrk="1" hangingPunct="1">
              <a:buFont typeface="Wingdings 3" pitchFamily="18" charset="2"/>
              <a:buNone/>
            </a:pPr>
            <a:r>
              <a:rPr lang="en-US" sz="2400" b="1" dirty="0" smtClean="0">
                <a:solidFill>
                  <a:schemeClr val="accent1"/>
                </a:solidFill>
                <a:latin typeface="Times New Roman" pitchFamily="18" charset="0"/>
              </a:rPr>
              <a:t>Conclusion:</a:t>
            </a:r>
            <a:r>
              <a:rPr lang="en-US" sz="2400" dirty="0" smtClean="0">
                <a:latin typeface="Times New Roman" pitchFamily="18" charset="0"/>
              </a:rPr>
              <a:t> Only about a quarter of  Internet users have access to the network Internet from their home computers, the other a quarter of Internet users have access to the Internet, mainly  at work. Some 16%, i.e. one in six has no Internet access either at home or at work, and goes to an Internet cafe, probably students. AND more than one third of Internet users surf the Internet mainly from their Mobile phones are likely to pupils and students.</a:t>
            </a:r>
            <a:endParaRPr lang="ru-RU" sz="2400" dirty="0" smtClean="0">
              <a:latin typeface="Times New Roman" pitchFamily="18" charset="0"/>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8" name="Рисунок 7"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Rectangle 7"/>
          <p:cNvSpPr>
            <a:spLocks noChangeArrowheads="1"/>
          </p:cNvSpPr>
          <p:nvPr/>
        </p:nvSpPr>
        <p:spPr bwMode="auto">
          <a:xfrm>
            <a:off x="2432500" y="675047"/>
            <a:ext cx="6858149" cy="2677656"/>
          </a:xfrm>
          <a:prstGeom prst="rect">
            <a:avLst/>
          </a:prstGeom>
          <a:noFill/>
          <a:ln w="9525">
            <a:noFill/>
            <a:miter lim="800000"/>
            <a:headEnd/>
            <a:tailEnd/>
          </a:ln>
          <a:effectLst/>
        </p:spPr>
        <p:txBody>
          <a:bodyPr wrap="square">
            <a:spAutoFit/>
          </a:bodyPr>
          <a:lstStyle/>
          <a:p>
            <a:r>
              <a:rPr lang="en-US" b="1" dirty="0">
                <a:solidFill>
                  <a:schemeClr val="accent1"/>
                </a:solidFill>
              </a:rPr>
              <a:t>From all the above, we can conclude</a:t>
            </a:r>
            <a:r>
              <a:rPr lang="en-US" dirty="0"/>
              <a:t>: In Asia, the mobile device - not just basic, but sometimes is a single computer. This fact is explained by the fact that local residents earn less than Europeans or Americans. If Western Internet users went to the smartphone from the desktop and laptop, in Asia, many users have never even thought about to buy a PC.</a:t>
            </a:r>
            <a:endParaRPr lang="ru-RU" dirty="0"/>
          </a:p>
        </p:txBody>
      </p:sp>
      <p:pic>
        <p:nvPicPr>
          <p:cNvPr id="26633" name="Picture 9" descr="sotovyj-operator-reliance-communications-vypustit-samyj-deshevyj-v-mire-smartfon_rect_3a2f850e34987ad9506dc7970e60476b"/>
          <p:cNvPicPr>
            <a:picLocks noChangeAspect="1" noChangeArrowheads="1"/>
          </p:cNvPicPr>
          <p:nvPr/>
        </p:nvPicPr>
        <p:blipFill>
          <a:blip r:embed="rId2" cstate="print"/>
          <a:srcRect/>
          <a:stretch>
            <a:fillRect/>
          </a:stretch>
        </p:blipFill>
        <p:spPr bwMode="auto">
          <a:xfrm>
            <a:off x="2812780" y="3437718"/>
            <a:ext cx="6097588" cy="3290887"/>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2292321" y="2910097"/>
            <a:ext cx="7875587" cy="2012950"/>
          </a:xfrm>
        </p:spPr>
        <p:txBody>
          <a:bodyPr rtlCol="0">
            <a:normAutofit/>
          </a:bodyPr>
          <a:lstStyle/>
          <a:p>
            <a:pPr eaLnBrk="1" fontAlgn="auto" hangingPunct="1">
              <a:spcAft>
                <a:spcPts val="0"/>
              </a:spcAft>
              <a:buFont typeface="Wingdings 3" charset="2"/>
              <a:buChar char=""/>
              <a:defRPr/>
            </a:pPr>
            <a:r>
              <a:rPr lang="en-US" sz="4400" dirty="0" smtClean="0">
                <a:solidFill>
                  <a:schemeClr val="accent2">
                    <a:lumMod val="50000"/>
                  </a:schemeClr>
                </a:solidFill>
                <a:latin typeface="Times New Roman" pitchFamily="18" charset="0"/>
                <a:cs typeface="Times New Roman" pitchFamily="18" charset="0"/>
              </a:rPr>
              <a:t>Thank </a:t>
            </a:r>
            <a:r>
              <a:rPr lang="en-US" sz="4400" dirty="0" smtClean="0">
                <a:solidFill>
                  <a:schemeClr val="accent2">
                    <a:lumMod val="50000"/>
                  </a:schemeClr>
                </a:solidFill>
                <a:latin typeface="Times New Roman" pitchFamily="18" charset="0"/>
                <a:cs typeface="Times New Roman" pitchFamily="18" charset="0"/>
              </a:rPr>
              <a:t>you </a:t>
            </a:r>
            <a:r>
              <a:rPr lang="en-US" sz="4400" dirty="0" smtClean="0">
                <a:solidFill>
                  <a:schemeClr val="accent2">
                    <a:lumMod val="50000"/>
                  </a:schemeClr>
                </a:solidFill>
                <a:latin typeface="Times New Roman" pitchFamily="18" charset="0"/>
                <a:cs typeface="Times New Roman" pitchFamily="18" charset="0"/>
              </a:rPr>
              <a:t>for Your </a:t>
            </a:r>
            <a:r>
              <a:rPr lang="en-US" sz="4400" dirty="0" smtClean="0">
                <a:solidFill>
                  <a:schemeClr val="accent2">
                    <a:lumMod val="50000"/>
                  </a:schemeClr>
                </a:solidFill>
                <a:latin typeface="Times New Roman" pitchFamily="18" charset="0"/>
                <a:cs typeface="Times New Roman" pitchFamily="18" charset="0"/>
              </a:rPr>
              <a:t>Attention</a:t>
            </a:r>
            <a:r>
              <a:rPr lang="ru-RU" sz="4400" dirty="0" smtClean="0">
                <a:solidFill>
                  <a:schemeClr val="accent2">
                    <a:lumMod val="50000"/>
                  </a:schemeClr>
                </a:solidFill>
                <a:latin typeface="Times New Roman" pitchFamily="18" charset="0"/>
                <a:cs typeface="Times New Roman" pitchFamily="18" charset="0"/>
              </a:rPr>
              <a:t>!</a:t>
            </a:r>
            <a:endParaRPr lang="en-US" sz="4400" dirty="0" smtClean="0">
              <a:solidFill>
                <a:schemeClr val="accent2">
                  <a:lumMod val="50000"/>
                </a:schemeClr>
              </a:solidFill>
              <a:latin typeface="Times New Roman" pitchFamily="18" charset="0"/>
              <a:cs typeface="Times New Roman" pitchFamily="18" charset="0"/>
            </a:endParaRPr>
          </a:p>
          <a:p>
            <a:pPr eaLnBrk="1" fontAlgn="auto" hangingPunct="1">
              <a:spcAft>
                <a:spcPts val="0"/>
              </a:spcAft>
              <a:buFont typeface="Wingdings 3" charset="2"/>
              <a:buChar char=""/>
              <a:defRPr/>
            </a:pPr>
            <a:endParaRPr lang="ru-RU" dirty="0">
              <a:solidFill>
                <a:schemeClr val="tx1">
                  <a:lumMod val="75000"/>
                  <a:lumOff val="25000"/>
                </a:schemeClr>
              </a:solidFill>
            </a:endParaRPr>
          </a:p>
        </p:txBody>
      </p:sp>
      <p:grpSp>
        <p:nvGrpSpPr>
          <p:cNvPr id="6" name="Группа 5"/>
          <p:cNvGrpSpPr/>
          <p:nvPr/>
        </p:nvGrpSpPr>
        <p:grpSpPr>
          <a:xfrm>
            <a:off x="189781" y="58984"/>
            <a:ext cx="12002219" cy="1509623"/>
            <a:chOff x="189781" y="58984"/>
            <a:chExt cx="12002219" cy="1509623"/>
          </a:xfrm>
        </p:grpSpPr>
        <p:pic>
          <p:nvPicPr>
            <p:cNvPr id="7"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Содержимое 7"/>
          <p:cNvSpPr>
            <a:spLocks noGrp="1"/>
          </p:cNvSpPr>
          <p:nvPr>
            <p:ph idx="1"/>
          </p:nvPr>
        </p:nvSpPr>
        <p:spPr>
          <a:xfrm>
            <a:off x="2434806" y="1285336"/>
            <a:ext cx="7327900" cy="2600325"/>
          </a:xfrm>
        </p:spPr>
        <p:txBody>
          <a:bodyPr>
            <a:normAutofit fontScale="92500"/>
          </a:bodyPr>
          <a:lstStyle/>
          <a:p>
            <a:r>
              <a:rPr lang="en-US" sz="2000" dirty="0" smtClean="0">
                <a:latin typeface="Times New Roman" pitchFamily="18" charset="0"/>
              </a:rPr>
              <a:t>For more than 10 years, Asia - the champion on the use of mobile phones. In China lives the maximum number of mobile Internet users: 557 million people (about 86% of the population having access to the Internet). South Korea regularly beats the world record for speed broadband data over cellular networks. Japanese operator NTT DoCoMo introduced the first technology </a:t>
            </a:r>
            <a:r>
              <a:rPr lang="en-US" sz="2000" dirty="0" err="1" smtClean="0">
                <a:latin typeface="Times New Roman" pitchFamily="18" charset="0"/>
              </a:rPr>
              <a:t>i</a:t>
            </a:r>
            <a:r>
              <a:rPr lang="en-US" sz="2000" dirty="0" smtClean="0">
                <a:latin typeface="Times New Roman" pitchFamily="18" charset="0"/>
              </a:rPr>
              <a:t>-mode mobile internet.</a:t>
            </a:r>
          </a:p>
          <a:p>
            <a:r>
              <a:rPr lang="en-US" sz="2000" dirty="0" smtClean="0">
                <a:latin typeface="Times New Roman" pitchFamily="18" charset="0"/>
              </a:rPr>
              <a:t>There is no doubt that it is the Asian countries have become trendsetters in the field of mobile technology.</a:t>
            </a:r>
          </a:p>
          <a:p>
            <a:endParaRPr lang="en-US" dirty="0" smtClean="0"/>
          </a:p>
          <a:p>
            <a:pPr eaLnBrk="1" hangingPunct="1">
              <a:buFont typeface="Wingdings 3" pitchFamily="18" charset="2"/>
              <a:buNone/>
            </a:pPr>
            <a:endParaRPr lang="en-US" sz="2000" dirty="0" smtClean="0">
              <a:latin typeface="Times New Roman" pitchFamily="18" charset="0"/>
            </a:endParaRPr>
          </a:p>
          <a:p>
            <a:pPr eaLnBrk="1" hangingPunct="1"/>
            <a:endParaRPr lang="ru-RU" sz="2000" dirty="0" smtClean="0">
              <a:latin typeface="Times New Roman" pitchFamily="18" charset="0"/>
            </a:endParaRPr>
          </a:p>
        </p:txBody>
      </p:sp>
      <p:pic>
        <p:nvPicPr>
          <p:cNvPr id="20487" name="Picture 7" descr="2_1"/>
          <p:cNvPicPr>
            <a:picLocks noChangeAspect="1" noChangeArrowheads="1"/>
          </p:cNvPicPr>
          <p:nvPr/>
        </p:nvPicPr>
        <p:blipFill>
          <a:blip r:embed="rId2" cstate="print"/>
          <a:srcRect/>
          <a:stretch>
            <a:fillRect/>
          </a:stretch>
        </p:blipFill>
        <p:spPr bwMode="auto">
          <a:xfrm>
            <a:off x="3700972" y="4201424"/>
            <a:ext cx="4381500" cy="2190750"/>
          </a:xfrm>
          <a:prstGeom prst="rect">
            <a:avLst/>
          </a:prstGeom>
          <a:noFill/>
        </p:spPr>
      </p:pic>
      <p:grpSp>
        <p:nvGrpSpPr>
          <p:cNvPr id="8" name="Группа 7"/>
          <p:cNvGrpSpPr/>
          <p:nvPr/>
        </p:nvGrpSpPr>
        <p:grpSpPr>
          <a:xfrm>
            <a:off x="189781" y="58984"/>
            <a:ext cx="12002219" cy="1509623"/>
            <a:chOff x="189781" y="58984"/>
            <a:chExt cx="12002219" cy="1509623"/>
          </a:xfrm>
        </p:grpSpPr>
        <p:pic>
          <p:nvPicPr>
            <p:cNvPr id="9"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10" name="Рисунок 9"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6"/>
          <p:cNvSpPr>
            <a:spLocks noChangeArrowheads="1"/>
          </p:cNvSpPr>
          <p:nvPr/>
        </p:nvSpPr>
        <p:spPr bwMode="auto">
          <a:xfrm>
            <a:off x="2786572" y="895367"/>
            <a:ext cx="6424971" cy="2862322"/>
          </a:xfrm>
          <a:prstGeom prst="rect">
            <a:avLst/>
          </a:prstGeom>
          <a:noFill/>
          <a:ln w="9525">
            <a:noFill/>
            <a:miter lim="800000"/>
            <a:headEnd/>
            <a:tailEnd/>
          </a:ln>
        </p:spPr>
        <p:txBody>
          <a:bodyPr wrap="square" anchor="ctr">
            <a:spAutoFit/>
          </a:bodyPr>
          <a:lstStyle/>
          <a:p>
            <a:r>
              <a:rPr lang="en-US" sz="2000" dirty="0"/>
              <a:t>The public transport of any large city you will definitely see people who watch online video from your mobile device. However, in Asia, went even further: for example, Singaporeans are using a smartphone, even in your own living room - instead of watching TV or PC. For 56% of the population smartphone is the main device screen before they spend their free time at home</a:t>
            </a:r>
            <a:r>
              <a:rPr lang="en-US" sz="2000" dirty="0">
                <a:latin typeface="Arial" charset="0"/>
              </a:rPr>
              <a:t>.</a:t>
            </a:r>
          </a:p>
          <a:p>
            <a:endParaRPr lang="en-US" sz="2000" dirty="0">
              <a:latin typeface="Arial" charset="0"/>
            </a:endParaRPr>
          </a:p>
          <a:p>
            <a:endParaRPr lang="ru-RU" sz="2000" dirty="0">
              <a:latin typeface="Arial" charset="0"/>
            </a:endParaRPr>
          </a:p>
        </p:txBody>
      </p:sp>
      <p:pic>
        <p:nvPicPr>
          <p:cNvPr id="21514" name="Picture 10" descr="sMSD2cC"/>
          <p:cNvPicPr>
            <a:picLocks noChangeAspect="1" noChangeArrowheads="1"/>
          </p:cNvPicPr>
          <p:nvPr/>
        </p:nvPicPr>
        <p:blipFill>
          <a:blip r:embed="rId2" cstate="print"/>
          <a:srcRect/>
          <a:stretch>
            <a:fillRect/>
          </a:stretch>
        </p:blipFill>
        <p:spPr bwMode="auto">
          <a:xfrm>
            <a:off x="2905276" y="3202827"/>
            <a:ext cx="6015037" cy="3357562"/>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Содержимое 7"/>
          <p:cNvSpPr>
            <a:spLocks noGrp="1"/>
          </p:cNvSpPr>
          <p:nvPr>
            <p:ph idx="1"/>
          </p:nvPr>
        </p:nvSpPr>
        <p:spPr>
          <a:xfrm>
            <a:off x="2283319" y="1094702"/>
            <a:ext cx="7122514" cy="1777894"/>
          </a:xfrm>
        </p:spPr>
        <p:txBody>
          <a:bodyPr>
            <a:normAutofit lnSpcReduction="10000"/>
          </a:bodyPr>
          <a:lstStyle/>
          <a:p>
            <a:pPr marL="0" indent="0" eaLnBrk="1" hangingPunct="1">
              <a:buNone/>
            </a:pPr>
            <a:r>
              <a:rPr lang="en-US" sz="2400" dirty="0" smtClean="0">
                <a:latin typeface="Times New Roman" pitchFamily="18" charset="0"/>
              </a:rPr>
              <a:t>Another study found that more than 67% of end users in India, Southeast Asia and the Middle East was chosen mobile device for watching movies, music videos and television programs. Only 20% of men and 29% women turn on for this TV.</a:t>
            </a:r>
          </a:p>
          <a:p>
            <a:pPr eaLnBrk="1" hangingPunct="1"/>
            <a:endParaRPr lang="en-US" sz="2400" dirty="0" smtClean="0">
              <a:latin typeface="Times New Roman" pitchFamily="18" charset="0"/>
            </a:endParaRPr>
          </a:p>
          <a:p>
            <a:pPr eaLnBrk="1" hangingPunct="1"/>
            <a:endParaRPr lang="ru-RU" sz="2400" dirty="0" smtClean="0">
              <a:latin typeface="Times New Roman" pitchFamily="18" charset="0"/>
            </a:endParaRPr>
          </a:p>
        </p:txBody>
      </p:sp>
      <p:sp>
        <p:nvSpPr>
          <p:cNvPr id="22535" name="AutoShape 7" descr="Картинки по запросу использование смартфонов в Индии"/>
          <p:cNvSpPr>
            <a:spLocks noChangeAspect="1" noChangeArrowheads="1"/>
          </p:cNvSpPr>
          <p:nvPr/>
        </p:nvSpPr>
        <p:spPr bwMode="auto">
          <a:xfrm>
            <a:off x="5943600" y="3276600"/>
            <a:ext cx="304800" cy="304800"/>
          </a:xfrm>
          <a:prstGeom prst="rect">
            <a:avLst/>
          </a:prstGeom>
          <a:noFill/>
        </p:spPr>
        <p:txBody>
          <a:bodyPr/>
          <a:lstStyle/>
          <a:p>
            <a:endParaRPr lang="ru-RU"/>
          </a:p>
        </p:txBody>
      </p:sp>
      <p:sp>
        <p:nvSpPr>
          <p:cNvPr id="22537" name="AutoShape 9" descr="Картинки по запросу использование смартфонов в Индии"/>
          <p:cNvSpPr>
            <a:spLocks noChangeAspect="1" noChangeArrowheads="1"/>
          </p:cNvSpPr>
          <p:nvPr/>
        </p:nvSpPr>
        <p:spPr bwMode="auto">
          <a:xfrm>
            <a:off x="155575" y="46038"/>
            <a:ext cx="304800" cy="304800"/>
          </a:xfrm>
          <a:prstGeom prst="rect">
            <a:avLst/>
          </a:prstGeom>
          <a:noFill/>
        </p:spPr>
        <p:txBody>
          <a:bodyPr/>
          <a:lstStyle/>
          <a:p>
            <a:endParaRPr lang="ru-RU"/>
          </a:p>
        </p:txBody>
      </p:sp>
      <p:pic>
        <p:nvPicPr>
          <p:cNvPr id="22539" name="Picture 11" descr="55ae54f022c0f5"/>
          <p:cNvPicPr>
            <a:picLocks noChangeAspect="1" noChangeArrowheads="1"/>
          </p:cNvPicPr>
          <p:nvPr/>
        </p:nvPicPr>
        <p:blipFill>
          <a:blip r:embed="rId2" cstate="print"/>
          <a:srcRect/>
          <a:stretch>
            <a:fillRect/>
          </a:stretch>
        </p:blipFill>
        <p:spPr bwMode="auto">
          <a:xfrm>
            <a:off x="3295051" y="2949126"/>
            <a:ext cx="5099050" cy="3717925"/>
          </a:xfrm>
          <a:prstGeom prst="rect">
            <a:avLst/>
          </a:prstGeom>
          <a:noFill/>
        </p:spPr>
      </p:pic>
      <p:grpSp>
        <p:nvGrpSpPr>
          <p:cNvPr id="9" name="Группа 8"/>
          <p:cNvGrpSpPr/>
          <p:nvPr/>
        </p:nvGrpSpPr>
        <p:grpSpPr>
          <a:xfrm>
            <a:off x="189781" y="58984"/>
            <a:ext cx="12002219" cy="1509623"/>
            <a:chOff x="189781" y="58984"/>
            <a:chExt cx="12002219" cy="1509623"/>
          </a:xfrm>
        </p:grpSpPr>
        <p:pic>
          <p:nvPicPr>
            <p:cNvPr id="10"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11" name="Рисунок 10"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Содержимое 10"/>
          <p:cNvSpPr>
            <a:spLocks noGrp="1"/>
          </p:cNvSpPr>
          <p:nvPr>
            <p:ph idx="1"/>
          </p:nvPr>
        </p:nvSpPr>
        <p:spPr>
          <a:xfrm>
            <a:off x="2391704" y="993596"/>
            <a:ext cx="7372350" cy="3881438"/>
          </a:xfrm>
        </p:spPr>
        <p:txBody>
          <a:bodyPr/>
          <a:lstStyle/>
          <a:p>
            <a:pPr eaLnBrk="1" hangingPunct="1"/>
            <a:r>
              <a:rPr lang="en-US" sz="2400" dirty="0" smtClean="0">
                <a:latin typeface="Times New Roman" pitchFamily="18" charset="0"/>
              </a:rPr>
              <a:t>In some Asian countries, the share of smartphones in the market is nearing the peak value: for  Hong Kong and Singapore the figure is 87%, in Malaysia - 80%, in Australia - 75%. Using handheld devices, Singaporeans are watching movies, YouTube videos and TV shows online not only at home.</a:t>
            </a:r>
          </a:p>
          <a:p>
            <a:pPr eaLnBrk="1" hangingPunct="1"/>
            <a:endParaRPr lang="ru-RU" sz="2400" dirty="0" smtClean="0">
              <a:latin typeface="Times New Roman" pitchFamily="18" charset="0"/>
            </a:endParaRPr>
          </a:p>
        </p:txBody>
      </p:sp>
      <p:pic>
        <p:nvPicPr>
          <p:cNvPr id="23559" name="Picture 7" descr="20150430_140256"/>
          <p:cNvPicPr>
            <a:picLocks noChangeAspect="1" noChangeArrowheads="1"/>
          </p:cNvPicPr>
          <p:nvPr/>
        </p:nvPicPr>
        <p:blipFill>
          <a:blip r:embed="rId2" cstate="print"/>
          <a:srcRect/>
          <a:stretch>
            <a:fillRect/>
          </a:stretch>
        </p:blipFill>
        <p:spPr bwMode="auto">
          <a:xfrm>
            <a:off x="3077504" y="3450020"/>
            <a:ext cx="6000750" cy="3165475"/>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Содержимое 10"/>
          <p:cNvSpPr>
            <a:spLocks noGrp="1"/>
          </p:cNvSpPr>
          <p:nvPr>
            <p:ph idx="1"/>
          </p:nvPr>
        </p:nvSpPr>
        <p:spPr>
          <a:xfrm>
            <a:off x="1966566" y="700661"/>
            <a:ext cx="7263861" cy="2691442"/>
          </a:xfrm>
        </p:spPr>
        <p:txBody>
          <a:bodyPr/>
          <a:lstStyle/>
          <a:p>
            <a:pPr eaLnBrk="1" hangingPunct="1">
              <a:buFont typeface="Wingdings 3" pitchFamily="18" charset="2"/>
              <a:buNone/>
            </a:pPr>
            <a:r>
              <a:rPr lang="en-US" sz="2400" dirty="0" smtClean="0">
                <a:latin typeface="Times New Roman" pitchFamily="18" charset="0"/>
              </a:rPr>
              <a:t>	With mobile devices Asians solve many different problems, and more often than representatives of other countries. In this region, e-commerce is booming: 89% of Japanese and 66% of South Korean consumers buy goods using a means of mobile commerce (m-commerce). For comparison, in the USA, the figure is 10% in the UK - 7%. See the difference?	</a:t>
            </a:r>
          </a:p>
          <a:p>
            <a:pPr eaLnBrk="1" hangingPunct="1">
              <a:buFont typeface="Wingdings 3" pitchFamily="18" charset="2"/>
              <a:buNone/>
            </a:pPr>
            <a:endParaRPr lang="en-US" sz="2400" dirty="0" smtClean="0">
              <a:latin typeface="Times New Roman" pitchFamily="18" charset="0"/>
            </a:endParaRPr>
          </a:p>
          <a:p>
            <a:pPr eaLnBrk="1" hangingPunct="1">
              <a:buFont typeface="Wingdings 3" pitchFamily="18" charset="2"/>
              <a:buNone/>
            </a:pPr>
            <a:endParaRPr lang="en-US" sz="2400" dirty="0" smtClean="0">
              <a:latin typeface="Times New Roman" pitchFamily="18" charset="0"/>
            </a:endParaRPr>
          </a:p>
          <a:p>
            <a:pPr eaLnBrk="1" hangingPunct="1">
              <a:buFont typeface="Wingdings 3" pitchFamily="18" charset="2"/>
              <a:buNone/>
            </a:pPr>
            <a:endParaRPr lang="ru-RU" sz="2000" dirty="0" smtClean="0">
              <a:latin typeface="Times New Roman" pitchFamily="18" charset="0"/>
            </a:endParaRPr>
          </a:p>
        </p:txBody>
      </p:sp>
      <p:pic>
        <p:nvPicPr>
          <p:cNvPr id="24583" name="Picture 7" descr="%D0%AD%D0%BB%D0%B5%D0%BA%D1%82%D1%80%D0%BE%D0%BD%D0%BD%D0%B0%D1%8F-%D0%BA%D0%BE%D0%BC%D0%BC%D0%B5%D1%80%D1%86%D0%B8%D1%8F"/>
          <p:cNvPicPr>
            <a:picLocks noChangeAspect="1" noChangeArrowheads="1"/>
          </p:cNvPicPr>
          <p:nvPr/>
        </p:nvPicPr>
        <p:blipFill>
          <a:blip r:embed="rId2" cstate="print"/>
          <a:srcRect/>
          <a:stretch>
            <a:fillRect/>
          </a:stretch>
        </p:blipFill>
        <p:spPr bwMode="auto">
          <a:xfrm>
            <a:off x="3343934" y="3506590"/>
            <a:ext cx="5273855" cy="3130718"/>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Содержимое 10"/>
          <p:cNvSpPr>
            <a:spLocks noGrp="1"/>
          </p:cNvSpPr>
          <p:nvPr>
            <p:ph idx="1"/>
          </p:nvPr>
        </p:nvSpPr>
        <p:spPr>
          <a:xfrm>
            <a:off x="1966566" y="835872"/>
            <a:ext cx="7280951" cy="2752717"/>
          </a:xfrm>
        </p:spPr>
        <p:txBody>
          <a:bodyPr/>
          <a:lstStyle/>
          <a:p>
            <a:pPr eaLnBrk="1" hangingPunct="1">
              <a:buFont typeface="Wingdings 3" pitchFamily="18" charset="2"/>
              <a:buNone/>
            </a:pPr>
            <a:r>
              <a:rPr lang="en-US" dirty="0" smtClean="0"/>
              <a:t>	</a:t>
            </a:r>
            <a:r>
              <a:rPr lang="en-US" sz="2400" dirty="0" smtClean="0">
                <a:latin typeface="Times New Roman" pitchFamily="18" charset="0"/>
              </a:rPr>
              <a:t>In Asian countries, people go online primarily from mobile devices, for example, so do 88% of South Koreans. And 41% of the population of Singapore is building a travel routes on portable devices. Asia-Pacific leads the world and the number of mobile applications. This is another proof that the people of these countries prefer mobile technology.</a:t>
            </a:r>
          </a:p>
          <a:p>
            <a:pPr eaLnBrk="1" hangingPunct="1">
              <a:buFont typeface="Wingdings 3" pitchFamily="18" charset="2"/>
              <a:buNone/>
            </a:pPr>
            <a:endParaRPr lang="en-US" sz="2400" dirty="0" smtClean="0">
              <a:latin typeface="Times New Roman" pitchFamily="18" charset="0"/>
            </a:endParaRPr>
          </a:p>
        </p:txBody>
      </p:sp>
      <p:pic>
        <p:nvPicPr>
          <p:cNvPr id="25608" name="Picture 8" descr="10% населения планеты выходят в интернет через мобильные устройства"/>
          <p:cNvPicPr>
            <a:picLocks noChangeAspect="1" noChangeArrowheads="1"/>
          </p:cNvPicPr>
          <p:nvPr/>
        </p:nvPicPr>
        <p:blipFill>
          <a:blip r:embed="rId2" cstate="print"/>
          <a:srcRect/>
          <a:stretch>
            <a:fillRect/>
          </a:stretch>
        </p:blipFill>
        <p:spPr bwMode="auto">
          <a:xfrm>
            <a:off x="3636214" y="3721505"/>
            <a:ext cx="4981575" cy="3136495"/>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Содержимое 7"/>
          <p:cNvSpPr>
            <a:spLocks noGrp="1"/>
          </p:cNvSpPr>
          <p:nvPr>
            <p:ph idx="1"/>
          </p:nvPr>
        </p:nvSpPr>
        <p:spPr>
          <a:xfrm>
            <a:off x="2085496" y="1025604"/>
            <a:ext cx="7052663" cy="2751826"/>
          </a:xfrm>
        </p:spPr>
        <p:txBody>
          <a:bodyPr>
            <a:normAutofit fontScale="92500" lnSpcReduction="20000"/>
          </a:bodyPr>
          <a:lstStyle/>
          <a:p>
            <a:pPr algn="ctr" eaLnBrk="1" hangingPunct="1">
              <a:buFont typeface="Wingdings 3" pitchFamily="18" charset="2"/>
              <a:buNone/>
            </a:pPr>
            <a:r>
              <a:rPr lang="en-US" sz="3200" dirty="0" smtClean="0">
                <a:solidFill>
                  <a:schemeClr val="accent1"/>
                </a:solidFill>
                <a:latin typeface="Times New Roman" pitchFamily="18" charset="0"/>
              </a:rPr>
              <a:t>And what is the situation in Kyrgyzstan?</a:t>
            </a:r>
          </a:p>
          <a:p>
            <a:pPr>
              <a:buFont typeface="Wingdings 3" pitchFamily="18" charset="2"/>
              <a:buNone/>
            </a:pPr>
            <a:r>
              <a:rPr lang="en-US" sz="2400" dirty="0" smtClean="0">
                <a:latin typeface="Times New Roman" pitchFamily="18" charset="0"/>
              </a:rPr>
              <a:t>	According to the World Bank and </a:t>
            </a:r>
            <a:r>
              <a:rPr lang="en-US" sz="2400" dirty="0" err="1" smtClean="0">
                <a:latin typeface="Times New Roman" pitchFamily="18" charset="0"/>
              </a:rPr>
              <a:t>InfoDev</a:t>
            </a:r>
            <a:r>
              <a:rPr lang="en-US" sz="2400" dirty="0" smtClean="0">
                <a:latin typeface="Times New Roman" pitchFamily="18" charset="0"/>
              </a:rPr>
              <a:t>, Kyrgyzstan mobile communication covers 96% of the population, and according to Internet World Stats, Kyrgyzstan leads  in Central Asia in terms of Internet penetration to 39.3% -s. These data indicate that today Kyrgyzstan is not only trying to keep up with the rest of the world in the development of modern ICT, but even tends to take a leading position.</a:t>
            </a:r>
          </a:p>
          <a:p>
            <a:pPr>
              <a:buFont typeface="Wingdings 3" pitchFamily="18" charset="2"/>
              <a:buNone/>
            </a:pPr>
            <a:endParaRPr lang="ru-RU" sz="2400" dirty="0" smtClean="0">
              <a:latin typeface="Times New Roman" pitchFamily="18" charset="0"/>
            </a:endParaRPr>
          </a:p>
        </p:txBody>
      </p:sp>
      <p:pic>
        <p:nvPicPr>
          <p:cNvPr id="27656" name="Picture 8" descr="Growing-the-mobile-voice-market_-600x220"/>
          <p:cNvPicPr>
            <a:picLocks noChangeAspect="1" noChangeArrowheads="1"/>
          </p:cNvPicPr>
          <p:nvPr/>
        </p:nvPicPr>
        <p:blipFill>
          <a:blip r:embed="rId2" cstate="print"/>
          <a:srcRect/>
          <a:stretch>
            <a:fillRect/>
          </a:stretch>
        </p:blipFill>
        <p:spPr bwMode="auto">
          <a:xfrm>
            <a:off x="2413509" y="3872272"/>
            <a:ext cx="6724650" cy="2890837"/>
          </a:xfrm>
          <a:prstGeom prst="rect">
            <a:avLst/>
          </a:prstGeom>
          <a:noFill/>
        </p:spPr>
      </p:pic>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3"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4"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AutoShape 8" descr="0f11ee2bfad47c4ef455550798d485da"/>
          <p:cNvSpPr>
            <a:spLocks noChangeAspect="1" noChangeArrowheads="1"/>
          </p:cNvSpPr>
          <p:nvPr/>
        </p:nvSpPr>
        <p:spPr bwMode="auto">
          <a:xfrm>
            <a:off x="5943600" y="3276600"/>
            <a:ext cx="304800" cy="304800"/>
          </a:xfrm>
          <a:prstGeom prst="rect">
            <a:avLst/>
          </a:prstGeom>
          <a:noFill/>
          <a:ln w="9525">
            <a:noFill/>
            <a:miter lim="800000"/>
            <a:headEnd/>
            <a:tailEnd/>
          </a:ln>
        </p:spPr>
        <p:txBody>
          <a:bodyPr/>
          <a:lstStyle/>
          <a:p>
            <a:endParaRPr lang="ru-RU" sz="1800">
              <a:latin typeface="Arial" charset="0"/>
            </a:endParaRPr>
          </a:p>
        </p:txBody>
      </p:sp>
      <p:sp>
        <p:nvSpPr>
          <p:cNvPr id="28680" name="Rectangle 8"/>
          <p:cNvSpPr>
            <a:spLocks noChangeArrowheads="1"/>
          </p:cNvSpPr>
          <p:nvPr/>
        </p:nvSpPr>
        <p:spPr bwMode="auto">
          <a:xfrm>
            <a:off x="2167357" y="1214019"/>
            <a:ext cx="8237537" cy="5508625"/>
          </a:xfrm>
          <a:prstGeom prst="rect">
            <a:avLst/>
          </a:prstGeom>
          <a:noFill/>
          <a:ln w="9525">
            <a:noFill/>
            <a:miter lim="800000"/>
            <a:headEnd/>
            <a:tailEnd/>
          </a:ln>
          <a:effectLst/>
        </p:spPr>
        <p:txBody>
          <a:bodyPr>
            <a:spAutoFit/>
          </a:bodyPr>
          <a:lstStyle/>
          <a:p>
            <a:pPr algn="ctr"/>
            <a:r>
              <a:rPr lang="en-US" dirty="0">
                <a:solidFill>
                  <a:schemeClr val="accent1"/>
                </a:solidFill>
              </a:rPr>
              <a:t>It is</a:t>
            </a:r>
            <a:r>
              <a:rPr lang="en-US" sz="2000" dirty="0">
                <a:solidFill>
                  <a:schemeClr val="accent1"/>
                </a:solidFill>
              </a:rPr>
              <a:t> </a:t>
            </a:r>
            <a:r>
              <a:rPr lang="en-US" dirty="0">
                <a:solidFill>
                  <a:schemeClr val="accent1"/>
                </a:solidFill>
              </a:rPr>
              <a:t>wonder what is the level of penetration of mobile communication in Kyrgyzstan?</a:t>
            </a:r>
          </a:p>
          <a:p>
            <a:r>
              <a:rPr lang="en-US" dirty="0"/>
              <a:t>On specified in the poll in all regions of Kyrgyzstan, the question: "</a:t>
            </a:r>
            <a:r>
              <a:rPr lang="en-US" dirty="0">
                <a:solidFill>
                  <a:schemeClr val="accent1"/>
                </a:solidFill>
              </a:rPr>
              <a:t>Do you have a cell phone?"</a:t>
            </a:r>
            <a:r>
              <a:rPr lang="en-US" dirty="0"/>
              <a:t> The following answers were:</a:t>
            </a:r>
          </a:p>
          <a:p>
            <a:r>
              <a:rPr lang="ru-RU" sz="2000" dirty="0"/>
              <a:t> </a:t>
            </a:r>
            <a:r>
              <a:rPr lang="ru-RU" dirty="0" err="1"/>
              <a:t>Bishkek</a:t>
            </a:r>
            <a:r>
              <a:rPr lang="ru-RU" dirty="0"/>
              <a:t> </a:t>
            </a:r>
            <a:r>
              <a:rPr lang="ru-RU" dirty="0" err="1"/>
              <a:t>and</a:t>
            </a:r>
            <a:r>
              <a:rPr lang="ru-RU" dirty="0"/>
              <a:t> </a:t>
            </a:r>
            <a:r>
              <a:rPr lang="ru-RU" dirty="0" err="1"/>
              <a:t>Chui</a:t>
            </a:r>
            <a:r>
              <a:rPr lang="ru-RU" dirty="0"/>
              <a:t> </a:t>
            </a:r>
            <a:r>
              <a:rPr lang="ru-RU" dirty="0" err="1"/>
              <a:t>region</a:t>
            </a:r>
            <a:r>
              <a:rPr lang="ru-RU" dirty="0"/>
              <a:t> - 98.5%;</a:t>
            </a:r>
          </a:p>
          <a:p>
            <a:pPr>
              <a:buFontTx/>
              <a:buChar char="•"/>
            </a:pPr>
            <a:r>
              <a:rPr lang="ru-RU" dirty="0"/>
              <a:t> </a:t>
            </a:r>
            <a:r>
              <a:rPr lang="ru-RU" dirty="0" err="1"/>
              <a:t>Talas</a:t>
            </a:r>
            <a:r>
              <a:rPr lang="ru-RU" dirty="0"/>
              <a:t> </a:t>
            </a:r>
            <a:r>
              <a:rPr lang="ru-RU" dirty="0" err="1"/>
              <a:t>region</a:t>
            </a:r>
            <a:r>
              <a:rPr lang="ru-RU" dirty="0"/>
              <a:t>  - 100%;</a:t>
            </a:r>
          </a:p>
          <a:p>
            <a:pPr>
              <a:buFontTx/>
              <a:buChar char="•"/>
            </a:pPr>
            <a:r>
              <a:rPr lang="ru-RU" dirty="0"/>
              <a:t> </a:t>
            </a:r>
            <a:r>
              <a:rPr lang="ru-RU" dirty="0" err="1"/>
              <a:t>Jalal</a:t>
            </a:r>
            <a:r>
              <a:rPr lang="ru-RU" dirty="0"/>
              <a:t> </a:t>
            </a:r>
            <a:r>
              <a:rPr lang="ru-RU" dirty="0" err="1"/>
              <a:t>Abad</a:t>
            </a:r>
            <a:r>
              <a:rPr lang="ru-RU" dirty="0"/>
              <a:t> </a:t>
            </a:r>
            <a:r>
              <a:rPr lang="ru-RU" dirty="0" err="1"/>
              <a:t>region</a:t>
            </a:r>
            <a:r>
              <a:rPr lang="ru-RU" dirty="0"/>
              <a:t>  - 99%;</a:t>
            </a:r>
          </a:p>
          <a:p>
            <a:pPr>
              <a:buFontTx/>
              <a:buChar char="•"/>
            </a:pPr>
            <a:r>
              <a:rPr lang="ru-RU" dirty="0"/>
              <a:t> </a:t>
            </a:r>
            <a:r>
              <a:rPr lang="ru-RU" dirty="0" err="1"/>
              <a:t>Osh</a:t>
            </a:r>
            <a:r>
              <a:rPr lang="ru-RU" dirty="0"/>
              <a:t> </a:t>
            </a:r>
            <a:r>
              <a:rPr lang="ru-RU" dirty="0" err="1"/>
              <a:t>region</a:t>
            </a:r>
            <a:r>
              <a:rPr lang="ru-RU" dirty="0"/>
              <a:t>  - 98.1%;</a:t>
            </a:r>
          </a:p>
          <a:p>
            <a:pPr>
              <a:buFontTx/>
              <a:buChar char="•"/>
            </a:pPr>
            <a:r>
              <a:rPr lang="ru-RU" dirty="0"/>
              <a:t> </a:t>
            </a:r>
            <a:r>
              <a:rPr lang="ru-RU" dirty="0" err="1"/>
              <a:t>Issyk-Kul</a:t>
            </a:r>
            <a:r>
              <a:rPr lang="ru-RU" dirty="0"/>
              <a:t> </a:t>
            </a:r>
            <a:r>
              <a:rPr lang="ru-RU" dirty="0" err="1"/>
              <a:t>region</a:t>
            </a:r>
            <a:r>
              <a:rPr lang="ru-RU" dirty="0"/>
              <a:t> - 97.5%;</a:t>
            </a:r>
          </a:p>
          <a:p>
            <a:pPr>
              <a:buFontTx/>
              <a:buChar char="•"/>
            </a:pPr>
            <a:r>
              <a:rPr lang="ru-RU" dirty="0"/>
              <a:t> </a:t>
            </a:r>
            <a:r>
              <a:rPr lang="ru-RU" dirty="0" err="1"/>
              <a:t>Naryn</a:t>
            </a:r>
            <a:r>
              <a:rPr lang="ru-RU" dirty="0"/>
              <a:t> </a:t>
            </a:r>
            <a:r>
              <a:rPr lang="ru-RU" dirty="0" err="1"/>
              <a:t>region</a:t>
            </a:r>
            <a:r>
              <a:rPr lang="ru-RU" dirty="0"/>
              <a:t> - 95%;</a:t>
            </a:r>
          </a:p>
          <a:p>
            <a:pPr>
              <a:buFontTx/>
              <a:buChar char="•"/>
            </a:pPr>
            <a:r>
              <a:rPr lang="ru-RU" dirty="0"/>
              <a:t> </a:t>
            </a:r>
            <a:r>
              <a:rPr lang="ru-RU" dirty="0" err="1"/>
              <a:t>Batken</a:t>
            </a:r>
            <a:r>
              <a:rPr lang="ru-RU" dirty="0"/>
              <a:t> </a:t>
            </a:r>
            <a:r>
              <a:rPr lang="ru-RU" dirty="0" err="1"/>
              <a:t>region</a:t>
            </a:r>
            <a:r>
              <a:rPr lang="ru-RU" dirty="0"/>
              <a:t> - 85%</a:t>
            </a:r>
            <a:r>
              <a:rPr lang="en-US" dirty="0"/>
              <a:t>.</a:t>
            </a:r>
          </a:p>
          <a:p>
            <a:r>
              <a:rPr lang="en-US" dirty="0">
                <a:solidFill>
                  <a:schemeClr val="accent1"/>
                </a:solidFill>
              </a:rPr>
              <a:t>In general, it can be concluded that almost every active citizen of Kyrgyzstan today</a:t>
            </a:r>
          </a:p>
          <a:p>
            <a:r>
              <a:rPr lang="en-US" dirty="0">
                <a:solidFill>
                  <a:schemeClr val="accent1"/>
                </a:solidFill>
              </a:rPr>
              <a:t> has its own mobile phone.</a:t>
            </a:r>
          </a:p>
          <a:p>
            <a:endParaRPr lang="ru-RU" sz="2000" dirty="0">
              <a:solidFill>
                <a:schemeClr val="accent1"/>
              </a:solidFill>
            </a:endParaRPr>
          </a:p>
        </p:txBody>
      </p:sp>
      <p:grpSp>
        <p:nvGrpSpPr>
          <p:cNvPr id="7" name="Группа 6"/>
          <p:cNvGrpSpPr/>
          <p:nvPr/>
        </p:nvGrpSpPr>
        <p:grpSpPr>
          <a:xfrm>
            <a:off x="189781" y="58984"/>
            <a:ext cx="12002219" cy="1509623"/>
            <a:chOff x="189781" y="58984"/>
            <a:chExt cx="12002219" cy="1509623"/>
          </a:xfrm>
        </p:grpSpPr>
        <p:pic>
          <p:nvPicPr>
            <p:cNvPr id="8" name="Рисунок 7" descr="http://1.bp.blogspot.com/-Pps0wL1P7fE/VNyk80RqAcI/AAAAAAAAAKU/xwCjdy-xaMs/s1600/logo.gif"/>
            <p:cNvPicPr>
              <a:picLocks noChangeAspect="1" noChangeArrowheads="1"/>
            </p:cNvPicPr>
            <p:nvPr/>
          </p:nvPicPr>
          <p:blipFill>
            <a:blip r:embed="rId2" cstate="print"/>
            <a:srcRect/>
            <a:stretch>
              <a:fillRect/>
            </a:stretch>
          </p:blipFill>
          <p:spPr bwMode="auto">
            <a:xfrm>
              <a:off x="8617789" y="223771"/>
              <a:ext cx="3574211" cy="612101"/>
            </a:xfrm>
            <a:prstGeom prst="roundRect">
              <a:avLst/>
            </a:prstGeom>
            <a:noFill/>
            <a:ln w="9525">
              <a:noFill/>
              <a:miter lim="800000"/>
              <a:headEnd/>
              <a:tailEnd/>
            </a:ln>
          </p:spPr>
        </p:pic>
        <p:pic>
          <p:nvPicPr>
            <p:cNvPr id="9" name="Рисунок 8" descr="http://diplomiya.com/sites/default/files/styles/medium/public/institution_img/logokgtu.jpg?itok=ehztlG8o"/>
            <p:cNvPicPr/>
            <p:nvPr/>
          </p:nvPicPr>
          <p:blipFill>
            <a:blip r:embed="rId3" cstate="print"/>
            <a:srcRect/>
            <a:stretch>
              <a:fillRect/>
            </a:stretch>
          </p:blipFill>
          <p:spPr bwMode="auto">
            <a:xfrm>
              <a:off x="189781" y="58984"/>
              <a:ext cx="1776785" cy="1509623"/>
            </a:xfrm>
            <a:prstGeom prst="round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1749</TotalTime>
  <Words>803</Words>
  <Application>Microsoft Office PowerPoint</Application>
  <PresentationFormat>Широкоэкранный</PresentationFormat>
  <Paragraphs>58</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Century Gothic</vt:lpstr>
      <vt:lpstr>Times New Roman</vt:lpstr>
      <vt:lpstr>Wingdings 3</vt:lpstr>
      <vt:lpstr>Легкий дым</vt:lpstr>
      <vt:lpstr>Kyrgyz State Technical University  named after I.Razzakov Telematics Department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Максим</dc:creator>
  <cp:lastModifiedBy>caren1</cp:lastModifiedBy>
  <cp:revision>136</cp:revision>
  <dcterms:created xsi:type="dcterms:W3CDTF">2014-09-29T16:35:20Z</dcterms:created>
  <dcterms:modified xsi:type="dcterms:W3CDTF">2016-03-02T06:23:37Z</dcterms:modified>
</cp:coreProperties>
</file>