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33"/>
  </p:notesMasterIdLst>
  <p:sldIdLst>
    <p:sldId id="257" r:id="rId2"/>
    <p:sldId id="268" r:id="rId3"/>
    <p:sldId id="269" r:id="rId4"/>
    <p:sldId id="270" r:id="rId5"/>
    <p:sldId id="297"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434" autoAdjust="0"/>
  </p:normalViewPr>
  <p:slideViewPr>
    <p:cSldViewPr snapToGrid="0">
      <p:cViewPr varScale="1">
        <p:scale>
          <a:sx n="110" d="100"/>
          <a:sy n="110" d="100"/>
        </p:scale>
        <p:origin x="56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0CA374-3FC3-4FB2-A39E-8E5FCD426955}" type="datetimeFigureOut">
              <a:rPr lang="ru-RU" smtClean="0"/>
              <a:pPr/>
              <a:t>01.03.2016</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DB7AF4-6F39-466E-BB9A-7BED6FC527B1}" type="slidenum">
              <a:rPr lang="ru-RU" smtClean="0"/>
              <a:pPr/>
              <a:t>‹#›</a:t>
            </a:fld>
            <a:endParaRPr lang="ru-RU"/>
          </a:p>
        </p:txBody>
      </p:sp>
    </p:spTree>
    <p:extLst>
      <p:ext uri="{BB962C8B-B14F-4D97-AF65-F5344CB8AC3E}">
        <p14:creationId xmlns:p14="http://schemas.microsoft.com/office/powerpoint/2010/main" val="10082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368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B93F6FA-418F-4E23-B928-CD1AC70ED1B9}" type="slidenum">
              <a:rPr lang="en-US" sz="1200"/>
              <a:pPr/>
              <a:t>20</a:t>
            </a:fld>
            <a:endParaRPr lang="en-US" sz="1200"/>
          </a:p>
        </p:txBody>
      </p:sp>
    </p:spTree>
    <p:extLst>
      <p:ext uri="{BB962C8B-B14F-4D97-AF65-F5344CB8AC3E}">
        <p14:creationId xmlns:p14="http://schemas.microsoft.com/office/powerpoint/2010/main" val="2931157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fld id="{5285A621-930E-4DD9-9732-BCE46A6E5F44}" type="slidenum">
              <a:rPr lang="en-GB" sz="1200"/>
              <a:pPr eaLnBrk="1" hangingPunct="1"/>
              <a:t>22</a:t>
            </a:fld>
            <a:endParaRPr lang="en-GB" sz="120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smtClean="0">
              <a:latin typeface="Times" panose="02020603050405020304" pitchFamily="18" charset="0"/>
            </a:endParaRPr>
          </a:p>
        </p:txBody>
      </p:sp>
    </p:spTree>
    <p:extLst>
      <p:ext uri="{BB962C8B-B14F-4D97-AF65-F5344CB8AC3E}">
        <p14:creationId xmlns:p14="http://schemas.microsoft.com/office/powerpoint/2010/main" val="4135351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78BFC92-8691-4E1B-A58D-DF900126ADB6}" type="datetimeFigureOut">
              <a:rPr lang="ru-RU" smtClean="0"/>
              <a:pPr/>
              <a:t>01.03.2016</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1319301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78BFC92-8691-4E1B-A58D-DF900126ADB6}" type="datetimeFigureOut">
              <a:rPr lang="ru-RU" smtClean="0"/>
              <a:pPr/>
              <a:t>01.03.2016</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3034995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78BFC92-8691-4E1B-A58D-DF900126ADB6}" type="datetimeFigureOut">
              <a:rPr lang="ru-RU" smtClean="0"/>
              <a:pPr/>
              <a:t>01.03.2016</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6BA500-1183-4953-823E-D5BF0A37BF2A}"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56243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78BFC92-8691-4E1B-A58D-DF900126ADB6}" type="datetimeFigureOut">
              <a:rPr lang="ru-RU" smtClean="0"/>
              <a:pPr/>
              <a:t>01.03.2016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3651870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78BFC92-8691-4E1B-A58D-DF900126ADB6}" type="datetimeFigureOut">
              <a:rPr lang="ru-RU" smtClean="0"/>
              <a:pPr/>
              <a:t>01.03.2016</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6BA500-1183-4953-823E-D5BF0A37BF2A}"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52640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78BFC92-8691-4E1B-A58D-DF900126ADB6}" type="datetimeFigureOut">
              <a:rPr lang="ru-RU" smtClean="0"/>
              <a:pPr/>
              <a:t>01.03.2016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2479470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78BFC92-8691-4E1B-A58D-DF900126ADB6}" type="datetimeFigureOut">
              <a:rPr lang="ru-RU" smtClean="0"/>
              <a:pPr/>
              <a:t>01.03.2016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2207774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78BFC92-8691-4E1B-A58D-DF900126ADB6}" type="datetimeFigureOut">
              <a:rPr lang="ru-RU" smtClean="0"/>
              <a:pPr/>
              <a:t>01.03.2016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4170037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914403" y="228603"/>
            <a:ext cx="8047567" cy="868363"/>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914400" y="1373191"/>
            <a:ext cx="5080000" cy="4114800"/>
          </a:xfrm>
        </p:spPr>
        <p:txBody>
          <a:bodyPr/>
          <a:lstStyle/>
          <a:p>
            <a:pPr lvl="0"/>
            <a:endParaRPr lang="es-ES" noProof="0" smtClean="0"/>
          </a:p>
        </p:txBody>
      </p:sp>
      <p:sp>
        <p:nvSpPr>
          <p:cNvPr id="4" name="3 Marcador de texto"/>
          <p:cNvSpPr>
            <a:spLocks noGrp="1"/>
          </p:cNvSpPr>
          <p:nvPr>
            <p:ph type="body" sz="half" idx="2"/>
          </p:nvPr>
        </p:nvSpPr>
        <p:spPr>
          <a:xfrm>
            <a:off x="6197600" y="1373191"/>
            <a:ext cx="508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7"/>
          <p:cNvSpPr>
            <a:spLocks noGrp="1" noChangeArrowheads="1"/>
          </p:cNvSpPr>
          <p:nvPr>
            <p:ph type="ftr" sz="quarter" idx="10"/>
          </p:nvPr>
        </p:nvSpPr>
        <p:spPr/>
        <p:txBody>
          <a:bodyPr/>
          <a:lstStyle>
            <a:lvl1pPr>
              <a:defRPr/>
            </a:lvl1pPr>
          </a:lstStyle>
          <a:p>
            <a:pPr>
              <a:defRPr/>
            </a:pPr>
            <a:endParaRPr lang="en-GB"/>
          </a:p>
        </p:txBody>
      </p:sp>
      <p:sp>
        <p:nvSpPr>
          <p:cNvPr id="6" name="Rectangle 8"/>
          <p:cNvSpPr>
            <a:spLocks noGrp="1" noChangeArrowheads="1"/>
          </p:cNvSpPr>
          <p:nvPr>
            <p:ph type="sldNum" sz="quarter" idx="11"/>
          </p:nvPr>
        </p:nvSpPr>
        <p:spPr/>
        <p:txBody>
          <a:bodyPr/>
          <a:lstStyle>
            <a:lvl1pPr>
              <a:defRPr/>
            </a:lvl1pPr>
          </a:lstStyle>
          <a:p>
            <a:fld id="{71F379A7-3037-4804-A2AD-0D7556880459}" type="slidenum">
              <a:rPr lang="en-GB"/>
              <a:pPr/>
              <a:t>‹#›</a:t>
            </a:fld>
            <a:endParaRPr lang="en-GB"/>
          </a:p>
        </p:txBody>
      </p:sp>
    </p:spTree>
    <p:extLst>
      <p:ext uri="{BB962C8B-B14F-4D97-AF65-F5344CB8AC3E}">
        <p14:creationId xmlns:p14="http://schemas.microsoft.com/office/powerpoint/2010/main" val="114814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78BFC92-8691-4E1B-A58D-DF900126ADB6}" type="datetimeFigureOut">
              <a:rPr lang="ru-RU" smtClean="0"/>
              <a:pPr/>
              <a:t>01.03.2016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2431834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78BFC92-8691-4E1B-A58D-DF900126ADB6}" type="datetimeFigureOut">
              <a:rPr lang="ru-RU" smtClean="0"/>
              <a:pPr/>
              <a:t>01.03.2016</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111275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78BFC92-8691-4E1B-A58D-DF900126ADB6}" type="datetimeFigureOut">
              <a:rPr lang="ru-RU" smtClean="0"/>
              <a:pPr/>
              <a:t>01.03.2016</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2833810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78BFC92-8691-4E1B-A58D-DF900126ADB6}" type="datetimeFigureOut">
              <a:rPr lang="ru-RU" smtClean="0"/>
              <a:pPr/>
              <a:t>01.03.2016</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1025741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78BFC92-8691-4E1B-A58D-DF900126ADB6}" type="datetimeFigureOut">
              <a:rPr lang="ru-RU" smtClean="0"/>
              <a:pPr/>
              <a:t>01.03.2016</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4211062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BFC92-8691-4E1B-A58D-DF900126ADB6}" type="datetimeFigureOut">
              <a:rPr lang="ru-RU" smtClean="0"/>
              <a:pPr/>
              <a:t>01.03.2016</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2669341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78BFC92-8691-4E1B-A58D-DF900126ADB6}" type="datetimeFigureOut">
              <a:rPr lang="ru-RU" smtClean="0"/>
              <a:pPr/>
              <a:t>01.03.2016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2550855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78BFC92-8691-4E1B-A58D-DF900126ADB6}" type="datetimeFigureOut">
              <a:rPr lang="ru-RU" smtClean="0"/>
              <a:pPr/>
              <a:t>01.03.2016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324582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78BFC92-8691-4E1B-A58D-DF900126ADB6}" type="datetimeFigureOut">
              <a:rPr lang="ru-RU" smtClean="0"/>
              <a:pPr/>
              <a:t>01.03.2016</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76BA500-1183-4953-823E-D5BF0A37BF2A}" type="slidenum">
              <a:rPr lang="ru-RU" smtClean="0"/>
              <a:pPr/>
              <a:t>‹#›</a:t>
            </a:fld>
            <a:endParaRPr lang="ru-RU"/>
          </a:p>
        </p:txBody>
      </p:sp>
    </p:spTree>
    <p:extLst>
      <p:ext uri="{BB962C8B-B14F-4D97-AF65-F5344CB8AC3E}">
        <p14:creationId xmlns:p14="http://schemas.microsoft.com/office/powerpoint/2010/main" val="20365615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7.xml"/><Relationship Id="rId5" Type="http://schemas.openxmlformats.org/officeDocument/2006/relationships/image" Target="../media/image2.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7.xml"/><Relationship Id="rId5" Type="http://schemas.openxmlformats.org/officeDocument/2006/relationships/image" Target="../media/image2.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iii.u-tokyo.ac.jp/" TargetMode="External"/><Relationship Id="rId13" Type="http://schemas.openxmlformats.org/officeDocument/2006/relationships/hyperlink" Target="http://www.waseda.jp/top/index-j.html" TargetMode="External"/><Relationship Id="rId18" Type="http://schemas.openxmlformats.org/officeDocument/2006/relationships/image" Target="../media/image2.jpeg"/><Relationship Id="rId3" Type="http://schemas.openxmlformats.org/officeDocument/2006/relationships/hyperlink" Target="http://www.art.nihon-u.ac.jp/" TargetMode="External"/><Relationship Id="rId7" Type="http://schemas.openxmlformats.org/officeDocument/2006/relationships/hyperlink" Target="http://www.c.u-tokyo.ac.jp/eng_site/index.html" TargetMode="External"/><Relationship Id="rId12" Type="http://schemas.openxmlformats.org/officeDocument/2006/relationships/hyperlink" Target="http://www.ritsumei.jp/index_j.html" TargetMode="External"/><Relationship Id="rId17" Type="http://schemas.openxmlformats.org/officeDocument/2006/relationships/image" Target="../media/image1.png"/><Relationship Id="rId2" Type="http://schemas.openxmlformats.org/officeDocument/2006/relationships/hyperlink" Target="http://www.ir.nihon-u.ac.jp/" TargetMode="External"/><Relationship Id="rId16" Type="http://schemas.openxmlformats.org/officeDocument/2006/relationships/hyperlink" Target="http://www.andrew.ac.jp/" TargetMode="External"/><Relationship Id="rId1" Type="http://schemas.openxmlformats.org/officeDocument/2006/relationships/slideLayout" Target="../slideLayouts/slideLayout2.xml"/><Relationship Id="rId6" Type="http://schemas.openxmlformats.org/officeDocument/2006/relationships/hyperlink" Target="http://www.kyushu-u.ac.jp/english/index.php" TargetMode="External"/><Relationship Id="rId11" Type="http://schemas.openxmlformats.org/officeDocument/2006/relationships/hyperlink" Target="http://www.hokudai.ac.jp/" TargetMode="External"/><Relationship Id="rId5" Type="http://schemas.openxmlformats.org/officeDocument/2006/relationships/hyperlink" Target="http://www.u-toyama.ac.jp/en/index.html" TargetMode="External"/><Relationship Id="rId15" Type="http://schemas.openxmlformats.org/officeDocument/2006/relationships/hyperlink" Target="http://www.aichi-u.ac.jp/foreign/english/index.html" TargetMode="External"/><Relationship Id="rId10" Type="http://schemas.openxmlformats.org/officeDocument/2006/relationships/hyperlink" Target="http://www.tsukuba.ac.jp/english/" TargetMode="External"/><Relationship Id="rId4" Type="http://schemas.openxmlformats.org/officeDocument/2006/relationships/hyperlink" Target="http://www.kaetsu.ac.jp/international_en.html" TargetMode="External"/><Relationship Id="rId9" Type="http://schemas.openxmlformats.org/officeDocument/2006/relationships/hyperlink" Target="http://www.hiroshima-cu.ac.jp/english/index.php" TargetMode="External"/><Relationship Id="rId14" Type="http://schemas.openxmlformats.org/officeDocument/2006/relationships/hyperlink" Target="http://www.u-gakugei.ac.jp/english/"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hyperlink" Target="http://www.krsu.edu.kg/" TargetMode="External"/><Relationship Id="rId7" Type="http://schemas.openxmlformats.org/officeDocument/2006/relationships/image" Target="../media/image2.jpeg"/><Relationship Id="rId2" Type="http://schemas.openxmlformats.org/officeDocument/2006/relationships/hyperlink" Target="http://www.university.kg/index.php?lang=ru-RU"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ktu.aknet.kg/indexen.htm" TargetMode="External"/><Relationship Id="rId4" Type="http://schemas.openxmlformats.org/officeDocument/2006/relationships/hyperlink" Target="http://bhu.kg/index.php?lang=e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17.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jpe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17.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icaren.org/" TargetMode="External"/><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2662685" y="742605"/>
            <a:ext cx="6452559" cy="808750"/>
          </a:xfrm>
        </p:spPr>
        <p:txBody>
          <a:bodyPr>
            <a:noAutofit/>
          </a:bodyPr>
          <a:lstStyle/>
          <a:p>
            <a:pPr algn="ct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Kyrgyz State Technical University</a:t>
            </a:r>
            <a:r>
              <a:rPr lang="ru-RU" sz="24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
            </a:r>
            <a:br>
              <a:rPr lang="en-US" sz="2400" dirty="0" smtClean="0">
                <a:solidFill>
                  <a:schemeClr val="accent2">
                    <a:lumMod val="50000"/>
                  </a:schemeClr>
                </a:solidFill>
                <a:latin typeface="Times New Roman" panose="02020603050405020304" pitchFamily="18" charset="0"/>
                <a:cs typeface="Times New Roman" panose="02020603050405020304" pitchFamily="18" charset="0"/>
              </a:rPr>
            </a:b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named </a:t>
            </a: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after </a:t>
            </a:r>
            <a:r>
              <a:rPr lang="en-US" sz="2400" dirty="0" err="1" smtClean="0">
                <a:solidFill>
                  <a:schemeClr val="accent2">
                    <a:lumMod val="50000"/>
                  </a:schemeClr>
                </a:solidFill>
                <a:latin typeface="Times New Roman" panose="02020603050405020304" pitchFamily="18" charset="0"/>
                <a:cs typeface="Times New Roman" panose="02020603050405020304" pitchFamily="18" charset="0"/>
              </a:rPr>
              <a:t>I.Razzakov</a:t>
            </a: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Telematics Department </a:t>
            </a:r>
            <a:endParaRPr lang="ru-RU" sz="24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0" name="Содержимое 9"/>
          <p:cNvSpPr>
            <a:spLocks noGrp="1"/>
          </p:cNvSpPr>
          <p:nvPr>
            <p:ph idx="1"/>
          </p:nvPr>
        </p:nvSpPr>
        <p:spPr>
          <a:xfrm>
            <a:off x="1078174" y="2122584"/>
            <a:ext cx="10371487" cy="1983705"/>
          </a:xfrm>
        </p:spPr>
        <p:txBody>
          <a:bodyPr>
            <a:normAutofit fontScale="77500" lnSpcReduction="20000"/>
          </a:bodyPr>
          <a:lstStyle/>
          <a:p>
            <a:pPr algn="ctr">
              <a:buNone/>
            </a:pPr>
            <a:r>
              <a:rPr lang="ru-RU" sz="4000" b="1" dirty="0">
                <a:solidFill>
                  <a:schemeClr val="accent2">
                    <a:lumMod val="75000"/>
                  </a:schemeClr>
                </a:solidFill>
                <a:latin typeface="Times New Roman" pitchFamily="18" charset="0"/>
                <a:cs typeface="Times New Roman" pitchFamily="18" charset="0"/>
              </a:rPr>
              <a:t>Курс  «Навстречу к Азиатскому сообществу - Формирование электронного Азиатского сообщества" </a:t>
            </a:r>
            <a:br>
              <a:rPr lang="ru-RU" sz="4000" b="1" dirty="0">
                <a:solidFill>
                  <a:schemeClr val="accent2">
                    <a:lumMod val="75000"/>
                  </a:schemeClr>
                </a:solidFill>
                <a:latin typeface="Times New Roman" pitchFamily="18" charset="0"/>
                <a:cs typeface="Times New Roman" pitchFamily="18" charset="0"/>
              </a:rPr>
            </a:br>
            <a:r>
              <a:rPr lang="en-US" sz="4000" b="1" dirty="0">
                <a:solidFill>
                  <a:schemeClr val="accent2">
                    <a:lumMod val="75000"/>
                  </a:schemeClr>
                </a:solidFill>
                <a:latin typeface="Times New Roman" pitchFamily="18" charset="0"/>
                <a:cs typeface="Times New Roman" pitchFamily="18" charset="0"/>
              </a:rPr>
              <a:t>Course Guidance; Purpose of </a:t>
            </a:r>
            <a:r>
              <a:rPr lang="en-US" sz="4000" b="1" dirty="0" smtClean="0">
                <a:solidFill>
                  <a:schemeClr val="accent2">
                    <a:lumMod val="75000"/>
                  </a:schemeClr>
                </a:solidFill>
                <a:latin typeface="Times New Roman" pitchFamily="18" charset="0"/>
                <a:cs typeface="Times New Roman" pitchFamily="18" charset="0"/>
              </a:rPr>
              <a:t>the Course “</a:t>
            </a:r>
            <a:r>
              <a:rPr lang="en-US" sz="4000" b="1" dirty="0">
                <a:solidFill>
                  <a:schemeClr val="accent2">
                    <a:lumMod val="75000"/>
                  </a:schemeClr>
                </a:solidFill>
                <a:latin typeface="Times New Roman" pitchFamily="18" charset="0"/>
                <a:cs typeface="Times New Roman" pitchFamily="18" charset="0"/>
              </a:rPr>
              <a:t>Towards to Asian Community”, Comment on the Syllabus</a:t>
            </a:r>
            <a:r>
              <a:rPr lang="en-US" sz="4400" b="1" dirty="0">
                <a:solidFill>
                  <a:schemeClr val="accent2">
                    <a:lumMod val="50000"/>
                  </a:schemeClr>
                </a:solidFill>
                <a:latin typeface="Times New Roman" pitchFamily="18" charset="0"/>
                <a:cs typeface="Times New Roman" pitchFamily="18" charset="0"/>
              </a:rPr>
              <a:t/>
            </a:r>
            <a:br>
              <a:rPr lang="en-US" sz="4400" b="1" dirty="0">
                <a:solidFill>
                  <a:schemeClr val="accent2">
                    <a:lumMod val="50000"/>
                  </a:schemeClr>
                </a:solidFill>
                <a:latin typeface="Times New Roman" pitchFamily="18" charset="0"/>
                <a:cs typeface="Times New Roman" pitchFamily="18" charset="0"/>
              </a:rPr>
            </a:br>
            <a:endParaRPr lang="ru-RU" sz="3200" dirty="0">
              <a:solidFill>
                <a:schemeClr val="tx1"/>
              </a:solidFill>
              <a:latin typeface="Times New Roman" pitchFamily="18" charset="0"/>
              <a:cs typeface="Times New Roman" pitchFamily="18" charset="0"/>
            </a:endParaRPr>
          </a:p>
        </p:txBody>
      </p:sp>
      <p:grpSp>
        <p:nvGrpSpPr>
          <p:cNvPr id="16" name="Группа 15"/>
          <p:cNvGrpSpPr/>
          <p:nvPr/>
        </p:nvGrpSpPr>
        <p:grpSpPr>
          <a:xfrm>
            <a:off x="189781" y="58984"/>
            <a:ext cx="12002219" cy="1509623"/>
            <a:chOff x="189781" y="58984"/>
            <a:chExt cx="12002219" cy="1509623"/>
          </a:xfrm>
        </p:grpSpPr>
        <p:pic>
          <p:nvPicPr>
            <p:cNvPr id="5"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7" name="Рисунок 6" descr="http://diplomiya.com/sites/default/files/styles/medium/public/institution_img/logokgtu.jpg?itok=ehztlG8o"/>
            <p:cNvPicPr/>
            <p:nvPr/>
          </p:nvPicPr>
          <p:blipFill>
            <a:blip r:embed="rId3" cstate="print"/>
            <a:srcRect/>
            <a:stretch>
              <a:fillRect/>
            </a:stretch>
          </p:blipFill>
          <p:spPr bwMode="auto">
            <a:xfrm>
              <a:off x="189781" y="58984"/>
              <a:ext cx="1776785" cy="1509623"/>
            </a:xfrm>
            <a:prstGeom prst="roundRect">
              <a:avLst/>
            </a:prstGeom>
            <a:noFill/>
            <a:ln w="9525">
              <a:noFill/>
              <a:miter lim="800000"/>
              <a:headEnd/>
              <a:tailEnd/>
            </a:ln>
          </p:spPr>
        </p:pic>
      </p:grpSp>
      <p:sp>
        <p:nvSpPr>
          <p:cNvPr id="13" name="Rectangle 3"/>
          <p:cNvSpPr txBox="1">
            <a:spLocks noChangeArrowheads="1"/>
          </p:cNvSpPr>
          <p:nvPr/>
        </p:nvSpPr>
        <p:spPr bwMode="auto">
          <a:xfrm>
            <a:off x="6001175" y="4761282"/>
            <a:ext cx="6745857" cy="130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72" tIns="50786" rIns="101572" bIns="50786" numCol="1" anchor="t" anchorCtr="0" compatLnSpc="1">
            <a:prstTxWarp prst="textNoShape">
              <a:avLst/>
            </a:prstTxWarp>
          </a:bodyPr>
          <a:lstStyle>
            <a:lvl1pPr marL="0" indent="0" algn="l" defTabSz="1016000" rtl="0" eaLnBrk="0" fontAlgn="base" hangingPunct="0">
              <a:spcBef>
                <a:spcPct val="20000"/>
              </a:spcBef>
              <a:spcAft>
                <a:spcPct val="0"/>
              </a:spcAft>
              <a:buClr>
                <a:srgbClr val="CA0018"/>
              </a:buClr>
              <a:buFontTx/>
              <a:buNone/>
              <a:defRPr sz="2400">
                <a:solidFill>
                  <a:schemeClr val="tx1"/>
                </a:solidFill>
                <a:latin typeface="+mn-lt"/>
                <a:ea typeface="+mn-ea"/>
                <a:cs typeface="+mn-cs"/>
              </a:defRPr>
            </a:lvl1pPr>
            <a:lvl2pPr marL="762000" indent="-280988" algn="l" defTabSz="1016000" rtl="0" eaLnBrk="0" fontAlgn="base" hangingPunct="0">
              <a:spcBef>
                <a:spcPct val="20000"/>
              </a:spcBef>
              <a:spcAft>
                <a:spcPct val="0"/>
              </a:spcAft>
              <a:buClr>
                <a:srgbClr val="CA0018"/>
              </a:buClr>
              <a:buSzPct val="80000"/>
              <a:buBlip>
                <a:blip r:embed="rId4"/>
              </a:buBlip>
              <a:defRPr sz="2000">
                <a:solidFill>
                  <a:srgbClr val="0A4359"/>
                </a:solidFill>
                <a:latin typeface="+mn-lt"/>
              </a:defRPr>
            </a:lvl2pPr>
            <a:lvl3pPr marL="1266825" indent="-314325" algn="l" defTabSz="1016000" rtl="0" eaLnBrk="0" fontAlgn="base" hangingPunct="0">
              <a:spcBef>
                <a:spcPct val="20000"/>
              </a:spcBef>
              <a:spcAft>
                <a:spcPct val="0"/>
              </a:spcAft>
              <a:buClr>
                <a:srgbClr val="CA0018"/>
              </a:buClr>
              <a:buChar char="–"/>
              <a:defRPr sz="2000" i="1">
                <a:solidFill>
                  <a:srgbClr val="0A4359"/>
                </a:solidFill>
                <a:latin typeface="+mn-lt"/>
              </a:defRPr>
            </a:lvl3pPr>
            <a:lvl4pPr marL="1717675" indent="-260350" algn="l" defTabSz="1016000" rtl="0" eaLnBrk="0" fontAlgn="base" hangingPunct="0">
              <a:spcBef>
                <a:spcPct val="20000"/>
              </a:spcBef>
              <a:spcAft>
                <a:spcPct val="0"/>
              </a:spcAft>
              <a:buClr>
                <a:srgbClr val="CA0018"/>
              </a:buClr>
              <a:buChar char="–"/>
              <a:defRPr sz="2000" i="1">
                <a:solidFill>
                  <a:srgbClr val="0A4359"/>
                </a:solidFill>
                <a:latin typeface="+mn-lt"/>
              </a:defRPr>
            </a:lvl4pPr>
            <a:lvl5pPr marL="2189163" indent="-277813" algn="l" defTabSz="1016000" rtl="0" eaLnBrk="0" fontAlgn="base" hangingPunct="0">
              <a:spcBef>
                <a:spcPct val="20000"/>
              </a:spcBef>
              <a:spcAft>
                <a:spcPct val="0"/>
              </a:spcAft>
              <a:buClr>
                <a:srgbClr val="CA0018"/>
              </a:buClr>
              <a:buChar char="–"/>
              <a:defRPr sz="2000" i="1">
                <a:solidFill>
                  <a:srgbClr val="0A4359"/>
                </a:solidFill>
                <a:latin typeface="+mn-lt"/>
              </a:defRPr>
            </a:lvl5pPr>
            <a:lvl6pPr marL="2646363" indent="-277813" algn="l" defTabSz="1016000" rtl="0" fontAlgn="base">
              <a:spcBef>
                <a:spcPct val="20000"/>
              </a:spcBef>
              <a:spcAft>
                <a:spcPct val="0"/>
              </a:spcAft>
              <a:buClr>
                <a:srgbClr val="CA0018"/>
              </a:buClr>
              <a:buChar char="–"/>
              <a:defRPr sz="2000" i="1">
                <a:solidFill>
                  <a:srgbClr val="0A4359"/>
                </a:solidFill>
                <a:latin typeface="+mn-lt"/>
              </a:defRPr>
            </a:lvl6pPr>
            <a:lvl7pPr marL="3103563" indent="-277813" algn="l" defTabSz="1016000" rtl="0" fontAlgn="base">
              <a:spcBef>
                <a:spcPct val="20000"/>
              </a:spcBef>
              <a:spcAft>
                <a:spcPct val="0"/>
              </a:spcAft>
              <a:buClr>
                <a:srgbClr val="CA0018"/>
              </a:buClr>
              <a:buChar char="–"/>
              <a:defRPr sz="2000" i="1">
                <a:solidFill>
                  <a:srgbClr val="0A4359"/>
                </a:solidFill>
                <a:latin typeface="+mn-lt"/>
              </a:defRPr>
            </a:lvl7pPr>
            <a:lvl8pPr marL="3560763" indent="-277813" algn="l" defTabSz="1016000" rtl="0" fontAlgn="base">
              <a:spcBef>
                <a:spcPct val="20000"/>
              </a:spcBef>
              <a:spcAft>
                <a:spcPct val="0"/>
              </a:spcAft>
              <a:buClr>
                <a:srgbClr val="CA0018"/>
              </a:buClr>
              <a:buChar char="–"/>
              <a:defRPr sz="2000" i="1">
                <a:solidFill>
                  <a:srgbClr val="0A4359"/>
                </a:solidFill>
                <a:latin typeface="+mn-lt"/>
              </a:defRPr>
            </a:lvl8pPr>
            <a:lvl9pPr marL="4017963" indent="-277813" algn="l" defTabSz="1016000" rtl="0" fontAlgn="base">
              <a:spcBef>
                <a:spcPct val="20000"/>
              </a:spcBef>
              <a:spcAft>
                <a:spcPct val="0"/>
              </a:spcAft>
              <a:buClr>
                <a:srgbClr val="CA0018"/>
              </a:buClr>
              <a:buChar char="–"/>
              <a:defRPr sz="2000" i="1">
                <a:solidFill>
                  <a:srgbClr val="0A4359"/>
                </a:solidFill>
                <a:latin typeface="+mn-lt"/>
              </a:defRPr>
            </a:lvl9pPr>
          </a:lstStyle>
          <a:p>
            <a:pPr marL="0" marR="0" lvl="0" indent="0" algn="l" defTabSz="1016000" rtl="0" eaLnBrk="1" fontAlgn="base" latinLnBrk="0" hangingPunct="1">
              <a:lnSpc>
                <a:spcPct val="100000"/>
              </a:lnSpc>
              <a:spcBef>
                <a:spcPct val="20000"/>
              </a:spcBef>
              <a:spcAft>
                <a:spcPct val="0"/>
              </a:spcAft>
              <a:buClr>
                <a:srgbClr val="CA0018"/>
              </a:buClr>
              <a:buSzTx/>
              <a:buFontTx/>
              <a:buNone/>
              <a:tabLst/>
              <a:defRPr/>
            </a:pPr>
            <a:r>
              <a:rPr kumimoji="0" lang="ru-RU" sz="2000" b="1" i="0" u="none" strike="noStrike" kern="0" cap="none" spc="0" normalizeH="0" baseline="0" noProof="0" dirty="0" err="1" smtClean="0">
                <a:ln>
                  <a:noFill/>
                </a:ln>
                <a:solidFill>
                  <a:schemeClr val="accent3">
                    <a:lumMod val="50000"/>
                  </a:schemeClr>
                </a:solidFill>
                <a:effectLst/>
                <a:uLnTx/>
                <a:uFillTx/>
                <a:latin typeface="Arial"/>
                <a:cs typeface="Arial" panose="020B0604020202020204" pitchFamily="34" charset="0"/>
              </a:rPr>
              <a:t>Кутанов</a:t>
            </a:r>
            <a:r>
              <a:rPr kumimoji="0" lang="ru-RU" sz="2000" b="1" i="0" u="none" strike="noStrike" kern="0" cap="none" spc="0" normalizeH="0" baseline="0" noProof="0" dirty="0" smtClean="0">
                <a:ln>
                  <a:noFill/>
                </a:ln>
                <a:solidFill>
                  <a:schemeClr val="accent3">
                    <a:lumMod val="50000"/>
                  </a:schemeClr>
                </a:solidFill>
                <a:effectLst/>
                <a:uLnTx/>
                <a:uFillTx/>
                <a:latin typeface="Arial"/>
                <a:cs typeface="Arial" panose="020B0604020202020204" pitchFamily="34" charset="0"/>
              </a:rPr>
              <a:t> Аскар </a:t>
            </a:r>
            <a:r>
              <a:rPr kumimoji="0" lang="ru-RU" sz="2000" b="1" i="0" u="none" strike="noStrike" kern="0" cap="none" spc="0" normalizeH="0" baseline="0" noProof="0" dirty="0" err="1" smtClean="0">
                <a:ln>
                  <a:noFill/>
                </a:ln>
                <a:solidFill>
                  <a:schemeClr val="accent3">
                    <a:lumMod val="50000"/>
                  </a:schemeClr>
                </a:solidFill>
                <a:effectLst/>
                <a:uLnTx/>
                <a:uFillTx/>
                <a:latin typeface="Arial"/>
                <a:cs typeface="Arial" panose="020B0604020202020204" pitchFamily="34" charset="0"/>
              </a:rPr>
              <a:t>Асанбекович</a:t>
            </a:r>
            <a:r>
              <a:rPr kumimoji="0" lang="ru-RU" sz="2000" b="1" i="0" u="none" strike="noStrike" kern="0" cap="none" spc="0" normalizeH="0" baseline="0" noProof="0" dirty="0" smtClean="0">
                <a:ln>
                  <a:noFill/>
                </a:ln>
                <a:solidFill>
                  <a:schemeClr val="accent3">
                    <a:lumMod val="50000"/>
                  </a:schemeClr>
                </a:solidFill>
                <a:effectLst/>
                <a:uLnTx/>
                <a:uFillTx/>
                <a:latin typeface="Arial"/>
                <a:cs typeface="Arial" panose="020B0604020202020204" pitchFamily="34" charset="0"/>
              </a:rPr>
              <a:t>    </a:t>
            </a:r>
          </a:p>
          <a:p>
            <a:pPr marL="0" marR="0" lvl="0" indent="0" algn="l" defTabSz="1016000" rtl="0" eaLnBrk="1" fontAlgn="base" latinLnBrk="0" hangingPunct="1">
              <a:lnSpc>
                <a:spcPct val="100000"/>
              </a:lnSpc>
              <a:spcBef>
                <a:spcPct val="20000"/>
              </a:spcBef>
              <a:spcAft>
                <a:spcPct val="0"/>
              </a:spcAft>
              <a:buClr>
                <a:srgbClr val="CA0018"/>
              </a:buClr>
              <a:buSzTx/>
              <a:buFontTx/>
              <a:buNone/>
              <a:tabLst/>
              <a:defRPr/>
            </a:pPr>
            <a:r>
              <a:rPr kumimoji="0" lang="ru-RU" sz="2000" b="1" i="0" u="none" strike="noStrike" kern="0" cap="none" spc="0" normalizeH="0" baseline="0" noProof="0" dirty="0" smtClean="0">
                <a:ln>
                  <a:noFill/>
                </a:ln>
                <a:solidFill>
                  <a:schemeClr val="accent3">
                    <a:lumMod val="50000"/>
                  </a:schemeClr>
                </a:solidFill>
                <a:effectLst/>
                <a:uLnTx/>
                <a:uFillTx/>
                <a:latin typeface="Arial"/>
                <a:cs typeface="Arial" panose="020B0604020202020204" pitchFamily="34" charset="0"/>
              </a:rPr>
              <a:t>Академик Национальной Академии наук КР</a:t>
            </a:r>
            <a:endParaRPr kumimoji="0" lang="en-US" sz="2000" b="1" i="0" u="none" strike="noStrike" kern="0" cap="none" spc="0" normalizeH="0" baseline="0" noProof="0" dirty="0" smtClean="0">
              <a:ln>
                <a:noFill/>
              </a:ln>
              <a:solidFill>
                <a:schemeClr val="accent3">
                  <a:lumMod val="50000"/>
                </a:schemeClr>
              </a:solidFill>
              <a:effectLst/>
              <a:uLnTx/>
              <a:uFillTx/>
              <a:latin typeface="Arial"/>
              <a:cs typeface="Arial" panose="020B0604020202020204" pitchFamily="34" charset="0"/>
            </a:endParaRPr>
          </a:p>
          <a:p>
            <a:pPr marL="0" marR="0" lvl="0" indent="0" algn="l" defTabSz="1016000" rtl="0" eaLnBrk="1" fontAlgn="base" latinLnBrk="0" hangingPunct="1">
              <a:lnSpc>
                <a:spcPct val="100000"/>
              </a:lnSpc>
              <a:spcBef>
                <a:spcPct val="20000"/>
              </a:spcBef>
              <a:spcAft>
                <a:spcPct val="0"/>
              </a:spcAft>
              <a:buClr>
                <a:srgbClr val="CA0018"/>
              </a:buClr>
              <a:buSzTx/>
              <a:buFontTx/>
              <a:buNone/>
              <a:tabLst/>
              <a:defRPr/>
            </a:pPr>
            <a:r>
              <a:rPr kumimoji="0" lang="ru-RU" sz="2000" b="1" i="0" u="none" strike="noStrike" kern="0" cap="none" spc="0" normalizeH="0" baseline="0" noProof="0" dirty="0" smtClean="0">
                <a:ln>
                  <a:noFill/>
                </a:ln>
                <a:solidFill>
                  <a:schemeClr val="accent3">
                    <a:lumMod val="50000"/>
                  </a:schemeClr>
                </a:solidFill>
                <a:effectLst/>
                <a:uLnTx/>
                <a:uFillTx/>
                <a:latin typeface="Arial"/>
                <a:cs typeface="Arial" panose="020B0604020202020204" pitchFamily="34" charset="0"/>
              </a:rPr>
              <a:t>Экс-Посол Кыргызской Республики в Японии</a:t>
            </a:r>
            <a:endParaRPr kumimoji="0" lang="ru-RU" sz="2000" b="1" i="0" u="none" strike="noStrike" kern="0" cap="none" spc="0" normalizeH="0" baseline="0" noProof="0" dirty="0" smtClean="0">
              <a:ln>
                <a:noFill/>
              </a:ln>
              <a:solidFill>
                <a:schemeClr val="accent3">
                  <a:lumMod val="50000"/>
                </a:schemeClr>
              </a:solidFill>
              <a:effectLst/>
              <a:uLnTx/>
              <a:uFillTx/>
              <a:latin typeface="Times New Roman" panose="02020603050405020304" pitchFamily="18" charset="0"/>
              <a:cs typeface="Times New Roman" panose="02020603050405020304" pitchFamily="18" charset="0"/>
            </a:endParaRPr>
          </a:p>
          <a:p>
            <a:pPr marL="0" marR="0" lvl="0" indent="0" algn="ctr" defTabSz="1016000" rtl="0" eaLnBrk="1" fontAlgn="base" latinLnBrk="0" hangingPunct="1">
              <a:lnSpc>
                <a:spcPct val="100000"/>
              </a:lnSpc>
              <a:spcBef>
                <a:spcPct val="20000"/>
              </a:spcBef>
              <a:spcAft>
                <a:spcPct val="0"/>
              </a:spcAft>
              <a:buClr>
                <a:srgbClr val="CA0018"/>
              </a:buClr>
              <a:buSzTx/>
              <a:buFontTx/>
              <a:buNone/>
              <a:tabLst/>
              <a:defRPr/>
            </a:pPr>
            <a:endParaRPr kumimoji="0" lang="en-US" sz="2400" b="1" i="0" u="none" strike="noStrike" kern="0" cap="none" spc="0" normalizeH="0" baseline="0" noProof="0" dirty="0" smtClean="0">
              <a:ln>
                <a:noFill/>
              </a:ln>
              <a:solidFill>
                <a:srgbClr val="000000"/>
              </a:solidFill>
              <a:effectLst/>
              <a:uLnTx/>
              <a:uFillTx/>
              <a:latin typeface="Arial"/>
              <a:cs typeface="Arial" panose="020B0604020202020204" pitchFamily="34" charset="0"/>
            </a:endParaRPr>
          </a:p>
          <a:p>
            <a:pPr marL="0" marR="0" lvl="0" indent="0" algn="ctr" defTabSz="1016000" rtl="0" eaLnBrk="1" fontAlgn="base" latinLnBrk="0" hangingPunct="1">
              <a:lnSpc>
                <a:spcPct val="100000"/>
              </a:lnSpc>
              <a:spcBef>
                <a:spcPct val="20000"/>
              </a:spcBef>
              <a:spcAft>
                <a:spcPct val="0"/>
              </a:spcAft>
              <a:buClr>
                <a:srgbClr val="CA0018"/>
              </a:buClr>
              <a:buSzTx/>
              <a:buFontTx/>
              <a:buNone/>
              <a:tabLst/>
              <a:defRPr/>
            </a:pPr>
            <a:r>
              <a:rPr kumimoji="0" lang="en-US" sz="2000" b="1" i="0" u="none" strike="noStrike" kern="0" cap="none" spc="0" normalizeH="0" baseline="0" noProof="0" dirty="0" smtClean="0">
                <a:ln>
                  <a:noFill/>
                </a:ln>
                <a:solidFill>
                  <a:srgbClr val="000000"/>
                </a:solidFill>
                <a:effectLst/>
                <a:uLnTx/>
                <a:uFillTx/>
                <a:latin typeface="Arial"/>
                <a:cs typeface="Arial" panose="020B0604020202020204" pitchFamily="34" charset="0"/>
              </a:rPr>
              <a:t>                           </a:t>
            </a:r>
            <a:endParaRPr kumimoji="0" lang="en-US" sz="2000" b="0" i="0" u="none" strike="noStrike" kern="0" cap="none" spc="0" normalizeH="0" baseline="0" noProof="0" dirty="0" smtClean="0">
              <a:ln>
                <a:noFill/>
              </a:ln>
              <a:solidFill>
                <a:srgbClr val="000000"/>
              </a:solidFill>
              <a:effectLst/>
              <a:uLnTx/>
              <a:uFillTx/>
              <a:latin typeface="Arial"/>
            </a:endParaRPr>
          </a:p>
          <a:p>
            <a:pPr marL="0" marR="0" lvl="0" indent="0" algn="l" defTabSz="1016000" rtl="0" eaLnBrk="1" fontAlgn="base" latinLnBrk="0" hangingPunct="1">
              <a:lnSpc>
                <a:spcPct val="100000"/>
              </a:lnSpc>
              <a:spcBef>
                <a:spcPct val="20000"/>
              </a:spcBef>
              <a:spcAft>
                <a:spcPct val="0"/>
              </a:spcAft>
              <a:buClr>
                <a:srgbClr val="CA0018"/>
              </a:buClr>
              <a:buSzTx/>
              <a:buFontTx/>
              <a:buNone/>
              <a:tabLst/>
              <a:defRPr/>
            </a:pPr>
            <a:r>
              <a:rPr kumimoji="0" lang="en-US" sz="2000" b="0" i="0" u="none" strike="noStrike" kern="0" cap="none" spc="0" normalizeH="0" baseline="0" noProof="0" dirty="0" smtClean="0">
                <a:ln>
                  <a:noFill/>
                </a:ln>
                <a:solidFill>
                  <a:srgbClr val="004A8D"/>
                </a:solidFill>
                <a:effectLst/>
                <a:uLnTx/>
                <a:uFillTx/>
                <a:latin typeface="Arial"/>
              </a:rPr>
              <a:t>             </a:t>
            </a:r>
          </a:p>
          <a:p>
            <a:pPr marL="0" marR="0" lvl="0" indent="0" algn="l" defTabSz="1016000" rtl="0" eaLnBrk="1" fontAlgn="base" latinLnBrk="0" hangingPunct="1">
              <a:lnSpc>
                <a:spcPct val="100000"/>
              </a:lnSpc>
              <a:spcBef>
                <a:spcPct val="20000"/>
              </a:spcBef>
              <a:spcAft>
                <a:spcPct val="0"/>
              </a:spcAft>
              <a:buClr>
                <a:srgbClr val="CA0018"/>
              </a:buClr>
              <a:buSzTx/>
              <a:buFontTx/>
              <a:buNone/>
              <a:tabLst/>
              <a:defRPr/>
            </a:pPr>
            <a:endParaRPr kumimoji="0" lang="en-US" sz="2400" b="0" i="0" u="none" strike="noStrike" kern="0" cap="none" spc="0" normalizeH="0" baseline="0" noProof="0" dirty="0" smtClean="0">
              <a:ln>
                <a:noFill/>
              </a:ln>
              <a:solidFill>
                <a:srgbClr val="000000"/>
              </a:solidFill>
              <a:effectLst/>
              <a:uLnTx/>
              <a:uFillTx/>
              <a:latin typeface="Arial"/>
            </a:endParaRPr>
          </a:p>
        </p:txBody>
      </p:sp>
      <p:sp>
        <p:nvSpPr>
          <p:cNvPr id="15" name="Прямоугольник 14"/>
          <p:cNvSpPr/>
          <p:nvPr/>
        </p:nvSpPr>
        <p:spPr>
          <a:xfrm>
            <a:off x="4752276" y="6393275"/>
            <a:ext cx="2273379" cy="369332"/>
          </a:xfrm>
          <a:prstGeom prst="rect">
            <a:avLst/>
          </a:prstGeom>
        </p:spPr>
        <p:txBody>
          <a:bodyPr wrap="none">
            <a:spAutoFit/>
          </a:bodyPr>
          <a:lstStyle/>
          <a:p>
            <a:pPr lvl="0" algn="ctr" defTabSz="1016000" fontAlgn="base">
              <a:spcBef>
                <a:spcPct val="20000"/>
              </a:spcBef>
              <a:spcAft>
                <a:spcPct val="0"/>
              </a:spcAft>
              <a:buClr>
                <a:srgbClr val="CA0018"/>
              </a:buClr>
              <a:defRPr/>
            </a:pPr>
            <a:r>
              <a:rPr lang="ru-RU" b="1" kern="0" dirty="0">
                <a:solidFill>
                  <a:schemeClr val="accent3">
                    <a:lumMod val="50000"/>
                  </a:schemeClr>
                </a:solidFill>
                <a:latin typeface="Arial"/>
                <a:cs typeface="Arial" panose="020B0604020202020204" pitchFamily="34" charset="0"/>
              </a:rPr>
              <a:t>18</a:t>
            </a:r>
            <a:r>
              <a:rPr lang="en-US" b="1" kern="0" dirty="0">
                <a:solidFill>
                  <a:schemeClr val="accent3">
                    <a:lumMod val="50000"/>
                  </a:schemeClr>
                </a:solidFill>
                <a:latin typeface="Arial"/>
                <a:cs typeface="Arial" panose="020B0604020202020204" pitchFamily="34" charset="0"/>
              </a:rPr>
              <a:t> </a:t>
            </a:r>
            <a:r>
              <a:rPr lang="ru-RU" b="1" kern="0" dirty="0">
                <a:solidFill>
                  <a:schemeClr val="accent3">
                    <a:lumMod val="50000"/>
                  </a:schemeClr>
                </a:solidFill>
                <a:latin typeface="Arial"/>
                <a:cs typeface="Arial" panose="020B0604020202020204" pitchFamily="34" charset="0"/>
              </a:rPr>
              <a:t>сентября,  2015</a:t>
            </a:r>
            <a:endParaRPr lang="en-US" b="1" kern="0" dirty="0">
              <a:solidFill>
                <a:schemeClr val="accent3">
                  <a:lumMod val="50000"/>
                </a:schemeClr>
              </a:solidFill>
              <a:latin typeface="Arial"/>
              <a:cs typeface="Arial" panose="020B0604020202020204" pitchFamily="34" charset="0"/>
            </a:endParaRPr>
          </a:p>
        </p:txBody>
      </p:sp>
    </p:spTree>
    <p:extLst>
      <p:ext uri="{BB962C8B-B14F-4D97-AF65-F5344CB8AC3E}">
        <p14:creationId xmlns:p14="http://schemas.microsoft.com/office/powerpoint/2010/main" val="3741985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8160" y="2008458"/>
            <a:ext cx="4781161" cy="358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Заголовок 1"/>
          <p:cNvSpPr>
            <a:spLocks noGrp="1"/>
          </p:cNvSpPr>
          <p:nvPr>
            <p:ph type="title"/>
          </p:nvPr>
        </p:nvSpPr>
        <p:spPr>
          <a:xfrm>
            <a:off x="2098160" y="591751"/>
            <a:ext cx="6677902" cy="867613"/>
          </a:xfrm>
        </p:spPr>
        <p:txBody>
          <a:bodyPr>
            <a:noAutofit/>
          </a:bodyPr>
          <a:lstStyle/>
          <a:p>
            <a:r>
              <a:rPr lang="en-US" sz="2800" b="1" dirty="0" smtClean="0">
                <a:solidFill>
                  <a:schemeClr val="accent3">
                    <a:lumMod val="50000"/>
                  </a:schemeClr>
                </a:solidFill>
              </a:rPr>
              <a:t>Symposium on One Asia Community</a:t>
            </a:r>
            <a:br>
              <a:rPr lang="en-US" sz="2800" b="1" dirty="0" smtClean="0">
                <a:solidFill>
                  <a:schemeClr val="accent3">
                    <a:lumMod val="50000"/>
                  </a:schemeClr>
                </a:solidFill>
              </a:rPr>
            </a:br>
            <a:r>
              <a:rPr lang="en-US" sz="2800" b="1" dirty="0" smtClean="0">
                <a:solidFill>
                  <a:schemeClr val="accent3">
                    <a:lumMod val="50000"/>
                  </a:schemeClr>
                </a:solidFill>
              </a:rPr>
              <a:t>with students presentations </a:t>
            </a:r>
            <a:endParaRPr lang="ru-RU" sz="2800" b="1" dirty="0" smtClean="0">
              <a:solidFill>
                <a:schemeClr val="accent3">
                  <a:lumMod val="50000"/>
                </a:schemeClr>
              </a:solidFill>
            </a:endParaRPr>
          </a:p>
        </p:txBody>
      </p:sp>
      <p:sp>
        <p:nvSpPr>
          <p:cNvPr id="12291" name="Текст 3"/>
          <p:cNvSpPr>
            <a:spLocks noGrp="1"/>
          </p:cNvSpPr>
          <p:nvPr>
            <p:ph type="body" sz="half" idx="2"/>
          </p:nvPr>
        </p:nvSpPr>
        <p:spPr>
          <a:xfrm>
            <a:off x="7192758" y="2623004"/>
            <a:ext cx="4091244" cy="4115086"/>
          </a:xfrm>
        </p:spPr>
        <p:txBody>
          <a:bodyPr/>
          <a:lstStyle/>
          <a:p>
            <a:r>
              <a:rPr lang="en-US" dirty="0" smtClean="0"/>
              <a:t>Telemedicine development in Asia </a:t>
            </a:r>
            <a:endParaRPr lang="ru-RU" dirty="0" smtClean="0"/>
          </a:p>
          <a:p>
            <a:r>
              <a:rPr lang="en-US" dirty="0" smtClean="0"/>
              <a:t>Transport telematics in Japan</a:t>
            </a:r>
          </a:p>
          <a:p>
            <a:r>
              <a:rPr lang="en-US" dirty="0" smtClean="0"/>
              <a:t>Information and Telecommunication Technology development in Asia </a:t>
            </a:r>
          </a:p>
          <a:p>
            <a:r>
              <a:rPr lang="en-US" dirty="0" smtClean="0"/>
              <a:t>Samurai culture</a:t>
            </a:r>
          </a:p>
        </p:txBody>
      </p:sp>
      <p:sp>
        <p:nvSpPr>
          <p:cNvPr id="12293" name="Прямоугольник 1"/>
          <p:cNvSpPr>
            <a:spLocks noChangeArrowheads="1"/>
          </p:cNvSpPr>
          <p:nvPr/>
        </p:nvSpPr>
        <p:spPr bwMode="auto">
          <a:xfrm>
            <a:off x="7494682" y="2008458"/>
            <a:ext cx="3172663" cy="42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2161" dirty="0"/>
              <a:t>Subjects of students essays</a:t>
            </a:r>
            <a:endParaRPr lang="ru-RU" sz="2161" dirty="0"/>
          </a:p>
        </p:txBody>
      </p:sp>
      <p:grpSp>
        <p:nvGrpSpPr>
          <p:cNvPr id="10" name="Группа 9"/>
          <p:cNvGrpSpPr/>
          <p:nvPr/>
        </p:nvGrpSpPr>
        <p:grpSpPr>
          <a:xfrm>
            <a:off x="189781" y="58984"/>
            <a:ext cx="12002219" cy="1509623"/>
            <a:chOff x="189781" y="58984"/>
            <a:chExt cx="12002219" cy="1509623"/>
          </a:xfrm>
        </p:grpSpPr>
        <p:pic>
          <p:nvPicPr>
            <p:cNvPr id="11"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617789" y="223771"/>
              <a:ext cx="3574211" cy="612101"/>
            </a:xfrm>
            <a:prstGeom prst="roundRect">
              <a:avLst/>
            </a:prstGeom>
            <a:noFill/>
            <a:ln w="9525">
              <a:noFill/>
              <a:miter lim="800000"/>
              <a:headEnd/>
              <a:tailEnd/>
            </a:ln>
          </p:spPr>
        </p:pic>
        <p:pic>
          <p:nvPicPr>
            <p:cNvPr id="12" name="Рисунок 11" descr="http://diplomiya.com/sites/default/files/styles/medium/public/institution_img/logokgtu.jpg?itok=ehztlG8o"/>
            <p:cNvPicPr/>
            <p:nvPr/>
          </p:nvPicPr>
          <p:blipFill>
            <a:blip r:embed="rId4"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3896611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2274114" y="529821"/>
            <a:ext cx="6036126" cy="1138686"/>
          </a:xfrm>
        </p:spPr>
        <p:txBody>
          <a:bodyPr>
            <a:normAutofit fontScale="90000"/>
          </a:bodyPr>
          <a:lstStyle/>
          <a:p>
            <a:r>
              <a:rPr lang="en-US" b="1" dirty="0" smtClean="0">
                <a:solidFill>
                  <a:schemeClr val="accent3">
                    <a:lumMod val="50000"/>
                  </a:schemeClr>
                </a:solidFill>
              </a:rPr>
              <a:t>One Asia Convention </a:t>
            </a:r>
            <a:br>
              <a:rPr lang="en-US" b="1" dirty="0" smtClean="0">
                <a:solidFill>
                  <a:schemeClr val="accent3">
                    <a:lumMod val="50000"/>
                  </a:schemeClr>
                </a:solidFill>
              </a:rPr>
            </a:br>
            <a:r>
              <a:rPr lang="en-US" b="1" dirty="0" smtClean="0">
                <a:solidFill>
                  <a:schemeClr val="accent3">
                    <a:lumMod val="50000"/>
                  </a:schemeClr>
                </a:solidFill>
              </a:rPr>
              <a:t>Shanghai 2015 </a:t>
            </a:r>
            <a:endParaRPr lang="ru-RU" b="1" dirty="0" smtClean="0">
              <a:solidFill>
                <a:schemeClr val="accent3">
                  <a:lumMod val="50000"/>
                </a:schemeClr>
              </a:solidFill>
            </a:endParaRPr>
          </a:p>
        </p:txBody>
      </p:sp>
      <p:pic>
        <p:nvPicPr>
          <p:cNvPr id="13315" name="Место для изображения из Интернета 4"/>
          <p:cNvPicPr>
            <a:picLocks noGrp="1" noChangeAspect="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2233053" y="2019616"/>
            <a:ext cx="3810635" cy="2857262"/>
          </a:xfrm>
        </p:spPr>
      </p:pic>
      <p:pic>
        <p:nvPicPr>
          <p:cNvPr id="13316" name="Рисунок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3326" y="2019616"/>
            <a:ext cx="3923554" cy="294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1"/>
          <p:cNvSpPr txBox="1">
            <a:spLocks noChangeArrowheads="1"/>
          </p:cNvSpPr>
          <p:nvPr/>
        </p:nvSpPr>
        <p:spPr bwMode="auto">
          <a:xfrm>
            <a:off x="6803326" y="5195552"/>
            <a:ext cx="4345211" cy="7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2161" dirty="0"/>
              <a:t>Presentation by Mr. </a:t>
            </a:r>
            <a:r>
              <a:rPr lang="en-US" sz="2161" dirty="0" err="1"/>
              <a:t>Yoji</a:t>
            </a:r>
            <a:r>
              <a:rPr lang="en-US" sz="2161" dirty="0"/>
              <a:t> Sato, Chairman of One Asia Foundation  </a:t>
            </a:r>
            <a:endParaRPr lang="ru-RU" sz="2161" dirty="0"/>
          </a:p>
        </p:txBody>
      </p:sp>
      <p:grpSp>
        <p:nvGrpSpPr>
          <p:cNvPr id="10" name="Группа 9"/>
          <p:cNvGrpSpPr/>
          <p:nvPr/>
        </p:nvGrpSpPr>
        <p:grpSpPr>
          <a:xfrm>
            <a:off x="189781" y="58984"/>
            <a:ext cx="12002219" cy="1509623"/>
            <a:chOff x="189781" y="58984"/>
            <a:chExt cx="12002219" cy="1509623"/>
          </a:xfrm>
        </p:grpSpPr>
        <p:pic>
          <p:nvPicPr>
            <p:cNvPr id="11" name="Рисунок 7" descr="http://1.bp.blogspot.com/-Pps0wL1P7fE/VNyk80RqAcI/AAAAAAAAAKU/xwCjdy-xaMs/s1600/logo.gif"/>
            <p:cNvPicPr>
              <a:picLocks noChangeAspect="1" noChangeArrowheads="1"/>
            </p:cNvPicPr>
            <p:nvPr/>
          </p:nvPicPr>
          <p:blipFill>
            <a:blip r:embed="rId4" cstate="print"/>
            <a:srcRect/>
            <a:stretch>
              <a:fillRect/>
            </a:stretch>
          </p:blipFill>
          <p:spPr bwMode="auto">
            <a:xfrm>
              <a:off x="8617789" y="223771"/>
              <a:ext cx="3574211" cy="612101"/>
            </a:xfrm>
            <a:prstGeom prst="roundRect">
              <a:avLst/>
            </a:prstGeom>
            <a:noFill/>
            <a:ln w="9525">
              <a:noFill/>
              <a:miter lim="800000"/>
              <a:headEnd/>
              <a:tailEnd/>
            </a:ln>
          </p:spPr>
        </p:pic>
        <p:pic>
          <p:nvPicPr>
            <p:cNvPr id="12" name="Рисунок 11" descr="http://diplomiya.com/sites/default/files/styles/medium/public/institution_img/logokgtu.jpg?itok=ehztlG8o"/>
            <p:cNvPicPr/>
            <p:nvPr/>
          </p:nvPicPr>
          <p:blipFill>
            <a:blip r:embed="rId5"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2089748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3753023" y="700994"/>
            <a:ext cx="6037556" cy="867613"/>
          </a:xfrm>
        </p:spPr>
        <p:txBody>
          <a:bodyPr/>
          <a:lstStyle/>
          <a:p>
            <a:r>
              <a:rPr lang="en-US" b="1" dirty="0" smtClean="0">
                <a:solidFill>
                  <a:schemeClr val="accent3">
                    <a:lumMod val="50000"/>
                  </a:schemeClr>
                </a:solidFill>
              </a:rPr>
              <a:t>Shanghai </a:t>
            </a:r>
            <a:endParaRPr lang="ru-RU" b="1" dirty="0" smtClean="0">
              <a:solidFill>
                <a:schemeClr val="accent3">
                  <a:lumMod val="50000"/>
                </a:schemeClr>
              </a:solidFill>
            </a:endParaRPr>
          </a:p>
        </p:txBody>
      </p:sp>
      <p:pic>
        <p:nvPicPr>
          <p:cNvPr id="14339" name="Место для изображения из Интернета 4"/>
          <p:cNvPicPr>
            <a:picLocks noGrp="1" noChangeAspect="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1966566" y="2082603"/>
            <a:ext cx="4069346" cy="3051652"/>
          </a:xfrm>
        </p:spPr>
      </p:pic>
      <p:pic>
        <p:nvPicPr>
          <p:cNvPr id="14340" name="Рисунок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2508" y="2094037"/>
            <a:ext cx="4053624" cy="304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Группа 8"/>
          <p:cNvGrpSpPr/>
          <p:nvPr/>
        </p:nvGrpSpPr>
        <p:grpSpPr>
          <a:xfrm>
            <a:off x="189781" y="58984"/>
            <a:ext cx="12002219" cy="1509623"/>
            <a:chOff x="189781" y="58984"/>
            <a:chExt cx="12002219" cy="1509623"/>
          </a:xfrm>
        </p:grpSpPr>
        <p:pic>
          <p:nvPicPr>
            <p:cNvPr id="10" name="Рисунок 7" descr="http://1.bp.blogspot.com/-Pps0wL1P7fE/VNyk80RqAcI/AAAAAAAAAKU/xwCjdy-xaMs/s1600/logo.gif"/>
            <p:cNvPicPr>
              <a:picLocks noChangeAspect="1" noChangeArrowheads="1"/>
            </p:cNvPicPr>
            <p:nvPr/>
          </p:nvPicPr>
          <p:blipFill>
            <a:blip r:embed="rId4" cstate="print"/>
            <a:srcRect/>
            <a:stretch>
              <a:fillRect/>
            </a:stretch>
          </p:blipFill>
          <p:spPr bwMode="auto">
            <a:xfrm>
              <a:off x="8617789" y="223771"/>
              <a:ext cx="3574211"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5"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122295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349900" y="223771"/>
            <a:ext cx="7733817" cy="1203337"/>
          </a:xfrm>
        </p:spPr>
        <p:txBody>
          <a:bodyPr>
            <a:normAutofit fontScale="90000"/>
          </a:bodyPr>
          <a:lstStyle/>
          <a:p>
            <a:r>
              <a:rPr lang="en-US" b="1" dirty="0" smtClean="0">
                <a:solidFill>
                  <a:schemeClr val="accent3">
                    <a:lumMod val="50000"/>
                  </a:schemeClr>
                </a:solidFill>
              </a:rPr>
              <a:t>Basic Vision of the One Asia </a:t>
            </a:r>
            <a:r>
              <a:rPr lang="en-US" b="1" dirty="0" smtClean="0">
                <a:solidFill>
                  <a:schemeClr val="accent3">
                    <a:lumMod val="50000"/>
                  </a:schemeClr>
                </a:solidFill>
              </a:rPr>
              <a:t>Foundation</a:t>
            </a:r>
            <a:br>
              <a:rPr lang="en-US" b="1" dirty="0" smtClean="0">
                <a:solidFill>
                  <a:schemeClr val="accent3">
                    <a:lumMod val="50000"/>
                  </a:schemeClr>
                </a:solidFill>
              </a:rPr>
            </a:br>
            <a:r>
              <a:rPr lang="en-US" sz="1621" b="1" dirty="0" smtClean="0">
                <a:solidFill>
                  <a:schemeClr val="accent3">
                    <a:lumMod val="50000"/>
                  </a:schemeClr>
                </a:solidFill>
              </a:rPr>
              <a:t>established</a:t>
            </a:r>
            <a:r>
              <a:rPr lang="en-US" b="1" dirty="0" smtClean="0">
                <a:solidFill>
                  <a:schemeClr val="accent3">
                    <a:lumMod val="50000"/>
                  </a:schemeClr>
                </a:solidFill>
              </a:rPr>
              <a:t> </a:t>
            </a:r>
            <a:r>
              <a:rPr lang="en-US" sz="1621" b="1" dirty="0">
                <a:solidFill>
                  <a:schemeClr val="accent3">
                    <a:lumMod val="50000"/>
                  </a:schemeClr>
                </a:solidFill>
              </a:rPr>
              <a:t>21 December 2009（Formerly established as an NPO on 19 August 2003)</a:t>
            </a:r>
          </a:p>
        </p:txBody>
      </p:sp>
      <p:sp>
        <p:nvSpPr>
          <p:cNvPr id="8195" name="Content Placeholder 2"/>
          <p:cNvSpPr>
            <a:spLocks noGrp="1"/>
          </p:cNvSpPr>
          <p:nvPr>
            <p:ph idx="1"/>
          </p:nvPr>
        </p:nvSpPr>
        <p:spPr>
          <a:xfrm>
            <a:off x="2030607" y="2160438"/>
            <a:ext cx="8493171" cy="4628221"/>
          </a:xfrm>
        </p:spPr>
        <p:txBody>
          <a:bodyPr>
            <a:normAutofit fontScale="92500"/>
          </a:bodyPr>
          <a:lstStyle/>
          <a:p>
            <a:pPr>
              <a:defRPr/>
            </a:pPr>
            <a:r>
              <a:rPr lang="ru-RU" sz="1621" dirty="0"/>
              <a:t>Один Азия Фонд стремится внести свой вклад в создание Азиатского сообщества в будущем. Для этой цели, наш Фонд осуществляет или поддерживает различные мероприятия, которые будут стимулировать общий смысл ценностей среди азиатских народов через экономические, образовательные, культурные обмены, а также встреч</a:t>
            </a:r>
            <a:r>
              <a:rPr lang="en-US" sz="1621" dirty="0"/>
              <a:t> </a:t>
            </a:r>
            <a:r>
              <a:rPr lang="ru-RU" sz="1621" dirty="0"/>
              <a:t>граждан доброй воли для углубления взаимопонимания. Цель этих мероприятий является создание богатого, мирного и безопасного Азиатского сообщества, где люди могут жить вместе и каждый имел свои мечты и надежды, которые приведут к глобальному миру и безопасности.</a:t>
            </a:r>
          </a:p>
          <a:p>
            <a:pPr>
              <a:defRPr/>
            </a:pPr>
            <a:r>
              <a:rPr lang="ru-RU" sz="1621" dirty="0"/>
              <a:t>Продвижение глобализации и развития информационных технологий приводят к  резкому изменению социального порядка, в нашу оценку  ценностей и даже в нашу модель поведения. На самом деле, мы испытываем в Азии, создание и углубление преодолевающих границы отношений сотрудничества  не только в сфере политики, экономики и культуры, но и во многих других сферах. При таком большом изменение в Азии и во всем мире тенденции времени, мы твердо верим, что цель нашего Фонда для создания азиатского сообщества и деятельность нашего Фонда для продвижения этой цели уверены, чтобы сделать весомый  вклад в обеспечение прочного мира, безопасности и развития для Азии и в мире</a:t>
            </a:r>
          </a:p>
          <a:p>
            <a:pPr marL="0" indent="0">
              <a:buNone/>
              <a:defRPr/>
            </a:pPr>
            <a:endParaRPr lang="en-US" sz="1621" dirty="0"/>
          </a:p>
        </p:txBody>
      </p:sp>
      <p:grpSp>
        <p:nvGrpSpPr>
          <p:cNvPr id="8" name="Группа 7"/>
          <p:cNvGrpSpPr/>
          <p:nvPr/>
        </p:nvGrpSpPr>
        <p:grpSpPr>
          <a:xfrm>
            <a:off x="189781" y="58984"/>
            <a:ext cx="12002219" cy="1509623"/>
            <a:chOff x="189781" y="58984"/>
            <a:chExt cx="12002219" cy="1509623"/>
          </a:xfrm>
        </p:grpSpPr>
        <p:pic>
          <p:nvPicPr>
            <p:cNvPr id="9"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0" name="Рисунок 9" descr="http://diplomiya.com/sites/default/files/styles/medium/public/institution_img/logokgtu.jpg?itok=ehztlG8o"/>
            <p:cNvPicPr/>
            <p:nvPr/>
          </p:nvPicPr>
          <p:blipFill>
            <a:blip r:embed="rId3"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284581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2206119" y="402996"/>
            <a:ext cx="6037556" cy="821597"/>
          </a:xfrm>
        </p:spPr>
        <p:txBody>
          <a:bodyPr>
            <a:normAutofit fontScale="90000"/>
          </a:bodyPr>
          <a:lstStyle/>
          <a:p>
            <a:r>
              <a:rPr lang="en-US" b="1" dirty="0" smtClean="0">
                <a:solidFill>
                  <a:schemeClr val="accent3">
                    <a:lumMod val="50000"/>
                  </a:schemeClr>
                </a:solidFill>
              </a:rPr>
              <a:t>Principles of Action of the OAF</a:t>
            </a:r>
            <a:br>
              <a:rPr lang="en-US" b="1" dirty="0" smtClean="0">
                <a:solidFill>
                  <a:schemeClr val="accent3">
                    <a:lumMod val="50000"/>
                  </a:schemeClr>
                </a:solidFill>
              </a:rPr>
            </a:br>
            <a:endParaRPr lang="ru-RU" b="1" dirty="0" smtClean="0">
              <a:solidFill>
                <a:schemeClr val="accent3">
                  <a:lumMod val="50000"/>
                </a:schemeClr>
              </a:solidFill>
            </a:endParaRPr>
          </a:p>
        </p:txBody>
      </p:sp>
      <p:sp>
        <p:nvSpPr>
          <p:cNvPr id="3" name="Объект 2"/>
          <p:cNvSpPr>
            <a:spLocks noGrp="1"/>
          </p:cNvSpPr>
          <p:nvPr>
            <p:ph idx="1"/>
          </p:nvPr>
        </p:nvSpPr>
        <p:spPr>
          <a:xfrm>
            <a:off x="2206119" y="1891271"/>
            <a:ext cx="8557491" cy="4115085"/>
          </a:xfrm>
        </p:spPr>
        <p:txBody>
          <a:bodyPr>
            <a:normAutofit fontScale="85000" lnSpcReduction="20000"/>
          </a:bodyPr>
          <a:lstStyle/>
          <a:p>
            <a:pPr marL="0" indent="0">
              <a:buNone/>
              <a:defRPr/>
            </a:pPr>
            <a:r>
              <a:rPr lang="en-US" sz="1621" b="1" dirty="0"/>
              <a:t>1. All people and nations are welcome to participate.</a:t>
            </a:r>
            <a:r>
              <a:rPr lang="en-US" sz="1621" dirty="0"/>
              <a:t/>
            </a:r>
            <a:br>
              <a:rPr lang="en-US" sz="1621" dirty="0"/>
            </a:br>
            <a:r>
              <a:rPr lang="en-US" sz="1621" dirty="0"/>
              <a:t>One Asia Foundation wants to expand its basic vision throughout Asia through various activities. In so doing, the Foundation </a:t>
            </a:r>
            <a:br>
              <a:rPr lang="en-US" sz="1621" dirty="0"/>
            </a:br>
            <a:r>
              <a:rPr lang="en-US" sz="1621" dirty="0"/>
              <a:t>will not be restricted by the preoccupied idea of the national border. It is true that race and nationality are important factors for the establishment of a person’s identity, but these factors are the ones that must be transcended when he wants to be an international citizen in its true sense. Our Foundation and its activities are open to all people, irrespective of their nationality and ethnic origin.</a:t>
            </a:r>
          </a:p>
          <a:p>
            <a:pPr marL="0" indent="0">
              <a:buNone/>
              <a:defRPr/>
            </a:pPr>
            <a:r>
              <a:rPr lang="en-US" sz="1621" b="1" dirty="0"/>
              <a:t>2. Complete freedom of thought, belief and religion</a:t>
            </a:r>
            <a:r>
              <a:rPr lang="en-US" sz="1621" dirty="0"/>
              <a:t/>
            </a:r>
            <a:br>
              <a:rPr lang="en-US" sz="1621" dirty="0"/>
            </a:br>
            <a:r>
              <a:rPr lang="en-US" sz="1621" dirty="0"/>
              <a:t>One Asia Foundation will not restrict its members′ any and every right regarding their freedom of thought, belief and religion, nor will it engage in any activity make an exception for some specific thought, belief or region. We believe that a person’s freedom of thought and political or religious belief should be most highly respected.</a:t>
            </a:r>
          </a:p>
          <a:p>
            <a:pPr marL="0" indent="0">
              <a:buNone/>
              <a:defRPr/>
            </a:pPr>
            <a:r>
              <a:rPr lang="en-US" sz="1621" b="1" dirty="0"/>
              <a:t>3. No involvement in politics</a:t>
            </a:r>
            <a:r>
              <a:rPr lang="en-US" sz="1621" dirty="0"/>
              <a:t/>
            </a:r>
            <a:br>
              <a:rPr lang="en-US" sz="1621" dirty="0"/>
            </a:br>
            <a:r>
              <a:rPr lang="en-US" sz="1621" dirty="0"/>
              <a:t>One Asia Foundation will not be involved in politics of any country, nor will it engage in any political activities. It will not, however, place any limit on its members’ political action to be taken as a person.</a:t>
            </a:r>
          </a:p>
          <a:p>
            <a:pPr marL="0" indent="0">
              <a:buNone/>
              <a:defRPr/>
            </a:pPr>
            <a:r>
              <a:rPr lang="en-US" sz="1621" dirty="0"/>
              <a:t>Members of the One Asia Foundation are requested to comply with these three principles of action. These are rules to be observed when every activity of the Foundation is carried out, and should be shared by all members as a common standard.</a:t>
            </a:r>
          </a:p>
          <a:p>
            <a:pPr>
              <a:defRPr/>
            </a:pPr>
            <a:endParaRPr lang="ru-RU" dirty="0"/>
          </a:p>
        </p:txBody>
      </p:sp>
      <p:grpSp>
        <p:nvGrpSpPr>
          <p:cNvPr id="8" name="Группа 7"/>
          <p:cNvGrpSpPr/>
          <p:nvPr/>
        </p:nvGrpSpPr>
        <p:grpSpPr>
          <a:xfrm>
            <a:off x="189781" y="58984"/>
            <a:ext cx="12002219" cy="1509623"/>
            <a:chOff x="189781" y="58984"/>
            <a:chExt cx="12002219" cy="1509623"/>
          </a:xfrm>
        </p:grpSpPr>
        <p:pic>
          <p:nvPicPr>
            <p:cNvPr id="9"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0" name="Рисунок 9" descr="http://diplomiya.com/sites/default/files/styles/medium/public/institution_img/logokgtu.jpg?itok=ehztlG8o"/>
            <p:cNvPicPr/>
            <p:nvPr/>
          </p:nvPicPr>
          <p:blipFill>
            <a:blip r:embed="rId3"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2930916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2108360" y="529821"/>
            <a:ext cx="7113278" cy="869042"/>
          </a:xfrm>
        </p:spPr>
        <p:txBody>
          <a:bodyPr>
            <a:noAutofit/>
          </a:bodyPr>
          <a:lstStyle/>
          <a:p>
            <a:r>
              <a:rPr lang="en-US" sz="2800" b="1" dirty="0" smtClean="0">
                <a:solidFill>
                  <a:schemeClr val="accent3">
                    <a:lumMod val="50000"/>
                  </a:schemeClr>
                </a:solidFill>
              </a:rPr>
              <a:t>List of universities  Opened a Course </a:t>
            </a:r>
            <a:r>
              <a:rPr lang="ru-RU" sz="2800" b="1" dirty="0" smtClean="0">
                <a:solidFill>
                  <a:schemeClr val="accent3">
                    <a:lumMod val="50000"/>
                  </a:schemeClr>
                </a:solidFill>
              </a:rPr>
              <a:t/>
            </a:r>
            <a:br>
              <a:rPr lang="ru-RU" sz="2800" b="1" dirty="0" smtClean="0">
                <a:solidFill>
                  <a:schemeClr val="accent3">
                    <a:lumMod val="50000"/>
                  </a:schemeClr>
                </a:solidFill>
              </a:rPr>
            </a:br>
            <a:r>
              <a:rPr lang="en-US" sz="2800" b="1" dirty="0" smtClean="0">
                <a:solidFill>
                  <a:schemeClr val="accent3">
                    <a:lumMod val="50000"/>
                  </a:schemeClr>
                </a:solidFill>
              </a:rPr>
              <a:t>on </a:t>
            </a:r>
            <a:r>
              <a:rPr lang="en-US" sz="2800" b="1" dirty="0" smtClean="0">
                <a:solidFill>
                  <a:schemeClr val="accent3">
                    <a:lumMod val="50000"/>
                  </a:schemeClr>
                </a:solidFill>
              </a:rPr>
              <a:t>Asian Community</a:t>
            </a:r>
            <a:endParaRPr lang="ru-RU" sz="2800" b="1" dirty="0" smtClean="0">
              <a:solidFill>
                <a:schemeClr val="accent3">
                  <a:lumMod val="50000"/>
                </a:schemeClr>
              </a:solidFill>
            </a:endParaRPr>
          </a:p>
        </p:txBody>
      </p:sp>
      <p:sp>
        <p:nvSpPr>
          <p:cNvPr id="3" name="Объект 2"/>
          <p:cNvSpPr>
            <a:spLocks noGrp="1"/>
          </p:cNvSpPr>
          <p:nvPr>
            <p:ph idx="1"/>
          </p:nvPr>
        </p:nvSpPr>
        <p:spPr>
          <a:xfrm>
            <a:off x="2185997" y="1584459"/>
            <a:ext cx="7774211" cy="5189842"/>
          </a:xfrm>
        </p:spPr>
        <p:txBody>
          <a:bodyPr>
            <a:normAutofit fontScale="25000" lnSpcReduction="20000"/>
          </a:bodyPr>
          <a:lstStyle/>
          <a:p>
            <a:pPr marL="0" indent="0">
              <a:buNone/>
              <a:defRPr/>
            </a:pPr>
            <a:r>
              <a:rPr lang="en-US" sz="6400" dirty="0" smtClean="0"/>
              <a:t>Japan</a:t>
            </a:r>
          </a:p>
          <a:p>
            <a:pPr>
              <a:defRPr/>
            </a:pPr>
            <a:r>
              <a:rPr lang="en-US" sz="6400" dirty="0" smtClean="0">
                <a:hlinkClick r:id="rId2"/>
              </a:rPr>
              <a:t>Nihon University </a:t>
            </a:r>
            <a:r>
              <a:rPr lang="en-US" sz="6400" i="1" dirty="0" smtClean="0">
                <a:hlinkClick r:id="rId2"/>
              </a:rPr>
              <a:t>College of International Relations</a:t>
            </a:r>
            <a:r>
              <a:rPr lang="en-US" sz="6400" dirty="0" smtClean="0"/>
              <a:t> (Shizuoka)</a:t>
            </a:r>
          </a:p>
          <a:p>
            <a:pPr>
              <a:defRPr/>
            </a:pPr>
            <a:r>
              <a:rPr lang="en-US" sz="6400" dirty="0" smtClean="0">
                <a:hlinkClick r:id="rId3"/>
              </a:rPr>
              <a:t>Nihon University </a:t>
            </a:r>
            <a:r>
              <a:rPr lang="en-US" sz="6400" i="1" dirty="0" smtClean="0">
                <a:hlinkClick r:id="rId3"/>
              </a:rPr>
              <a:t>College of Art</a:t>
            </a:r>
            <a:r>
              <a:rPr lang="en-US" sz="6400" dirty="0" smtClean="0"/>
              <a:t> (Tokyo)</a:t>
            </a:r>
          </a:p>
          <a:p>
            <a:pPr>
              <a:defRPr/>
            </a:pPr>
            <a:r>
              <a:rPr lang="en-US" sz="6400" dirty="0" err="1" smtClean="0">
                <a:hlinkClick r:id="rId4"/>
              </a:rPr>
              <a:t>Kaetsu</a:t>
            </a:r>
            <a:r>
              <a:rPr lang="en-US" sz="6400" dirty="0" smtClean="0">
                <a:hlinkClick r:id="rId4"/>
              </a:rPr>
              <a:t> University</a:t>
            </a:r>
            <a:r>
              <a:rPr lang="en-US" sz="6400" dirty="0" smtClean="0"/>
              <a:t> (Tokyo)</a:t>
            </a:r>
          </a:p>
          <a:p>
            <a:pPr>
              <a:defRPr/>
            </a:pPr>
            <a:r>
              <a:rPr lang="en-US" sz="6400" dirty="0" smtClean="0">
                <a:hlinkClick r:id="rId5"/>
              </a:rPr>
              <a:t>University of Toyama</a:t>
            </a:r>
            <a:r>
              <a:rPr lang="en-US" sz="6400" dirty="0" smtClean="0"/>
              <a:t> (Toyama)</a:t>
            </a:r>
          </a:p>
          <a:p>
            <a:pPr>
              <a:defRPr/>
            </a:pPr>
            <a:r>
              <a:rPr lang="en-US" sz="6400" dirty="0" smtClean="0">
                <a:hlinkClick r:id="rId6"/>
              </a:rPr>
              <a:t>Kyushu University</a:t>
            </a:r>
            <a:r>
              <a:rPr lang="en-US" sz="6400" dirty="0" smtClean="0"/>
              <a:t> (Fukuoka)</a:t>
            </a:r>
          </a:p>
          <a:p>
            <a:pPr>
              <a:defRPr/>
            </a:pPr>
            <a:r>
              <a:rPr lang="en-US" sz="6400" dirty="0" smtClean="0">
                <a:hlinkClick r:id="rId7"/>
              </a:rPr>
              <a:t>University of Tokyo </a:t>
            </a:r>
            <a:r>
              <a:rPr lang="en-US" sz="6400" i="1" dirty="0" smtClean="0">
                <a:hlinkClick r:id="rId7"/>
              </a:rPr>
              <a:t>College of Arts and Science</a:t>
            </a:r>
            <a:r>
              <a:rPr lang="en-US" sz="6400" dirty="0" smtClean="0"/>
              <a:t> (Tokyo)</a:t>
            </a:r>
          </a:p>
          <a:p>
            <a:pPr>
              <a:defRPr/>
            </a:pPr>
            <a:r>
              <a:rPr lang="en-US" sz="6400" dirty="0" smtClean="0">
                <a:hlinkClick r:id="rId8"/>
              </a:rPr>
              <a:t>University of Tokyo </a:t>
            </a:r>
            <a:r>
              <a:rPr lang="en-US" sz="6400" i="1" dirty="0" smtClean="0">
                <a:hlinkClick r:id="rId8"/>
              </a:rPr>
              <a:t>Graduate School of Interdisciplinary Studies</a:t>
            </a:r>
            <a:r>
              <a:rPr lang="en-US" sz="6400" dirty="0" smtClean="0"/>
              <a:t> (Tokyo)</a:t>
            </a:r>
          </a:p>
          <a:p>
            <a:pPr>
              <a:defRPr/>
            </a:pPr>
            <a:r>
              <a:rPr lang="en-US" sz="6400" dirty="0" smtClean="0">
                <a:hlinkClick r:id="rId9"/>
              </a:rPr>
              <a:t>Hiroshima City University</a:t>
            </a:r>
            <a:r>
              <a:rPr lang="en-US" sz="6400" dirty="0" smtClean="0"/>
              <a:t> (Hiroshima)</a:t>
            </a:r>
          </a:p>
          <a:p>
            <a:pPr>
              <a:defRPr/>
            </a:pPr>
            <a:r>
              <a:rPr lang="en-US" sz="6400" dirty="0" smtClean="0">
                <a:hlinkClick r:id="rId10"/>
              </a:rPr>
              <a:t>University of Tsukuba</a:t>
            </a:r>
            <a:r>
              <a:rPr lang="en-US" sz="6400" dirty="0" smtClean="0"/>
              <a:t> (Ibaraki)</a:t>
            </a:r>
          </a:p>
          <a:p>
            <a:pPr>
              <a:defRPr/>
            </a:pPr>
            <a:r>
              <a:rPr lang="en-US" sz="6400" dirty="0" smtClean="0">
                <a:hlinkClick r:id="rId11"/>
              </a:rPr>
              <a:t>Hokkaido University</a:t>
            </a:r>
            <a:r>
              <a:rPr lang="en-US" sz="6400" dirty="0" smtClean="0"/>
              <a:t> (Hokkaido)</a:t>
            </a:r>
          </a:p>
          <a:p>
            <a:pPr>
              <a:defRPr/>
            </a:pPr>
            <a:r>
              <a:rPr lang="en-US" sz="6400" dirty="0" err="1" smtClean="0">
                <a:hlinkClick r:id="rId12"/>
              </a:rPr>
              <a:t>Ritsumeikan</a:t>
            </a:r>
            <a:r>
              <a:rPr lang="en-US" sz="6400" dirty="0" smtClean="0">
                <a:hlinkClick r:id="rId12"/>
              </a:rPr>
              <a:t> University</a:t>
            </a:r>
            <a:r>
              <a:rPr lang="en-US" sz="6400" dirty="0" smtClean="0"/>
              <a:t> (Kyoto)</a:t>
            </a:r>
          </a:p>
          <a:p>
            <a:pPr>
              <a:defRPr/>
            </a:pPr>
            <a:r>
              <a:rPr lang="en-US" sz="6400" dirty="0" err="1" smtClean="0">
                <a:hlinkClick r:id="rId13"/>
              </a:rPr>
              <a:t>Waseda</a:t>
            </a:r>
            <a:r>
              <a:rPr lang="en-US" sz="6400" dirty="0" smtClean="0">
                <a:hlinkClick r:id="rId13"/>
              </a:rPr>
              <a:t> </a:t>
            </a:r>
            <a:r>
              <a:rPr lang="en-US" sz="6400" dirty="0" err="1" smtClean="0">
                <a:hlinkClick r:id="rId13"/>
              </a:rPr>
              <a:t>Unviersity</a:t>
            </a:r>
            <a:r>
              <a:rPr lang="en-US" sz="6400" dirty="0" smtClean="0">
                <a:hlinkClick r:id="rId13"/>
              </a:rPr>
              <a:t> Graduate School</a:t>
            </a:r>
            <a:r>
              <a:rPr lang="en-US" sz="6400" dirty="0" smtClean="0"/>
              <a:t> (Tokyo)</a:t>
            </a:r>
          </a:p>
          <a:p>
            <a:pPr>
              <a:defRPr/>
            </a:pPr>
            <a:r>
              <a:rPr lang="en-US" sz="6400" dirty="0" smtClean="0">
                <a:hlinkClick r:id="rId14"/>
              </a:rPr>
              <a:t>Tokyo </a:t>
            </a:r>
            <a:r>
              <a:rPr lang="en-US" sz="6400" dirty="0" err="1" smtClean="0">
                <a:hlinkClick r:id="rId14"/>
              </a:rPr>
              <a:t>Gakugei</a:t>
            </a:r>
            <a:r>
              <a:rPr lang="en-US" sz="6400" dirty="0" smtClean="0">
                <a:hlinkClick r:id="rId14"/>
              </a:rPr>
              <a:t> University Graduate School</a:t>
            </a:r>
            <a:r>
              <a:rPr lang="en-US" sz="6400" dirty="0" smtClean="0"/>
              <a:t> (Tokyo)</a:t>
            </a:r>
          </a:p>
          <a:p>
            <a:pPr>
              <a:defRPr/>
            </a:pPr>
            <a:r>
              <a:rPr lang="en-US" sz="6400" dirty="0" smtClean="0">
                <a:hlinkClick r:id="rId15"/>
              </a:rPr>
              <a:t>Aichi University</a:t>
            </a:r>
            <a:r>
              <a:rPr lang="en-US" sz="6400" dirty="0" smtClean="0"/>
              <a:t> (Aichi)</a:t>
            </a:r>
          </a:p>
          <a:p>
            <a:pPr>
              <a:defRPr/>
            </a:pPr>
            <a:r>
              <a:rPr lang="en-US" sz="6400" dirty="0" smtClean="0">
                <a:hlinkClick r:id="rId16"/>
              </a:rPr>
              <a:t>St. Andrew's University</a:t>
            </a:r>
            <a:r>
              <a:rPr lang="en-US" sz="6400" dirty="0" smtClean="0"/>
              <a:t> (Osaka)</a:t>
            </a:r>
          </a:p>
          <a:p>
            <a:pPr>
              <a:defRPr/>
            </a:pPr>
            <a:endParaRPr lang="ru-RU" dirty="0"/>
          </a:p>
        </p:txBody>
      </p:sp>
      <p:grpSp>
        <p:nvGrpSpPr>
          <p:cNvPr id="8" name="Группа 7"/>
          <p:cNvGrpSpPr/>
          <p:nvPr/>
        </p:nvGrpSpPr>
        <p:grpSpPr>
          <a:xfrm>
            <a:off x="189781" y="58984"/>
            <a:ext cx="12002219" cy="1509623"/>
            <a:chOff x="189781" y="58984"/>
            <a:chExt cx="12002219" cy="1509623"/>
          </a:xfrm>
        </p:grpSpPr>
        <p:pic>
          <p:nvPicPr>
            <p:cNvPr id="9" name="Рисунок 7" descr="http://1.bp.blogspot.com/-Pps0wL1P7fE/VNyk80RqAcI/AAAAAAAAAKU/xwCjdy-xaMs/s1600/logo.gif"/>
            <p:cNvPicPr>
              <a:picLocks noChangeAspect="1" noChangeArrowheads="1"/>
            </p:cNvPicPr>
            <p:nvPr/>
          </p:nvPicPr>
          <p:blipFill>
            <a:blip r:embed="rId17" cstate="print"/>
            <a:srcRect/>
            <a:stretch>
              <a:fillRect/>
            </a:stretch>
          </p:blipFill>
          <p:spPr bwMode="auto">
            <a:xfrm>
              <a:off x="8617789" y="223771"/>
              <a:ext cx="3574211" cy="612101"/>
            </a:xfrm>
            <a:prstGeom prst="roundRect">
              <a:avLst/>
            </a:prstGeom>
            <a:noFill/>
            <a:ln w="9525">
              <a:noFill/>
              <a:miter lim="800000"/>
              <a:headEnd/>
              <a:tailEnd/>
            </a:ln>
          </p:spPr>
        </p:pic>
        <p:pic>
          <p:nvPicPr>
            <p:cNvPr id="10" name="Рисунок 9" descr="http://diplomiya.com/sites/default/files/styles/medium/public/institution_img/logokgtu.jpg?itok=ehztlG8o"/>
            <p:cNvPicPr/>
            <p:nvPr/>
          </p:nvPicPr>
          <p:blipFill>
            <a:blip r:embed="rId18"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1628733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2867484" y="620211"/>
            <a:ext cx="6414538" cy="869042"/>
          </a:xfrm>
        </p:spPr>
        <p:txBody>
          <a:bodyPr/>
          <a:lstStyle/>
          <a:p>
            <a:r>
              <a:rPr lang="ru-RU" sz="2161" b="1" dirty="0">
                <a:solidFill>
                  <a:schemeClr val="accent3">
                    <a:lumMod val="50000"/>
                  </a:schemeClr>
                </a:solidFill>
              </a:rPr>
              <a:t>Председатель Фонда «Единая Азия» </a:t>
            </a:r>
            <a:r>
              <a:rPr lang="ru-RU" sz="2161" b="1" dirty="0" err="1">
                <a:solidFill>
                  <a:schemeClr val="accent3">
                    <a:lumMod val="50000"/>
                  </a:schemeClr>
                </a:solidFill>
              </a:rPr>
              <a:t>Ёжи</a:t>
            </a:r>
            <a:r>
              <a:rPr lang="ru-RU" sz="2161" b="1" dirty="0">
                <a:solidFill>
                  <a:schemeClr val="accent3">
                    <a:lumMod val="50000"/>
                  </a:schemeClr>
                </a:solidFill>
              </a:rPr>
              <a:t> </a:t>
            </a:r>
            <a:r>
              <a:rPr lang="ru-RU" sz="2161" b="1" dirty="0" err="1">
                <a:solidFill>
                  <a:schemeClr val="accent3">
                    <a:lumMod val="50000"/>
                  </a:schemeClr>
                </a:solidFill>
              </a:rPr>
              <a:t>Сато</a:t>
            </a:r>
            <a:r>
              <a:rPr lang="ru-RU" sz="2161" b="1" dirty="0">
                <a:solidFill>
                  <a:schemeClr val="accent3">
                    <a:lumMod val="50000"/>
                  </a:schemeClr>
                </a:solidFill>
              </a:rPr>
              <a:t> читает лекцию в БГУ (май 2013г.)</a:t>
            </a:r>
          </a:p>
        </p:txBody>
      </p:sp>
      <p:pic>
        <p:nvPicPr>
          <p:cNvPr id="18435"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087400" y="2020583"/>
            <a:ext cx="5487258" cy="4115085"/>
          </a:xfrm>
        </p:spPr>
      </p:pic>
      <p:grpSp>
        <p:nvGrpSpPr>
          <p:cNvPr id="8" name="Группа 7"/>
          <p:cNvGrpSpPr/>
          <p:nvPr/>
        </p:nvGrpSpPr>
        <p:grpSpPr>
          <a:xfrm>
            <a:off x="189781" y="58984"/>
            <a:ext cx="12002219" cy="1509623"/>
            <a:chOff x="189781" y="58984"/>
            <a:chExt cx="12002219" cy="1509623"/>
          </a:xfrm>
        </p:grpSpPr>
        <p:pic>
          <p:nvPicPr>
            <p:cNvPr id="9"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755811" y="223771"/>
              <a:ext cx="3436189" cy="612101"/>
            </a:xfrm>
            <a:prstGeom prst="roundRect">
              <a:avLst/>
            </a:prstGeom>
            <a:noFill/>
            <a:ln w="9525">
              <a:noFill/>
              <a:miter lim="800000"/>
              <a:headEnd/>
              <a:tailEnd/>
            </a:ln>
          </p:spPr>
        </p:pic>
        <p:pic>
          <p:nvPicPr>
            <p:cNvPr id="10" name="Рисунок 9" descr="http://diplomiya.com/sites/default/files/styles/medium/public/institution_img/logokgtu.jpg?itok=ehztlG8o"/>
            <p:cNvPicPr/>
            <p:nvPr/>
          </p:nvPicPr>
          <p:blipFill>
            <a:blip r:embed="rId4"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2143371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2194625" y="334582"/>
            <a:ext cx="7348688" cy="1234025"/>
          </a:xfrm>
        </p:spPr>
        <p:txBody>
          <a:bodyPr>
            <a:noAutofit/>
          </a:bodyPr>
          <a:lstStyle/>
          <a:p>
            <a:r>
              <a:rPr lang="ru-RU" sz="2400" b="1" dirty="0">
                <a:solidFill>
                  <a:schemeClr val="accent3">
                    <a:lumMod val="50000"/>
                  </a:schemeClr>
                </a:solidFill>
              </a:rPr>
              <a:t>Университеты Кыргызстана в которых читается курс лекций при поддержке </a:t>
            </a:r>
            <a:r>
              <a:rPr lang="ru-RU" sz="2400" b="1" dirty="0" smtClean="0">
                <a:solidFill>
                  <a:schemeClr val="accent3">
                    <a:lumMod val="50000"/>
                  </a:schemeClr>
                </a:solidFill>
              </a:rPr>
              <a:t>Фонда </a:t>
            </a:r>
            <a:r>
              <a:rPr lang="ru-RU" sz="2400" b="1" dirty="0">
                <a:solidFill>
                  <a:schemeClr val="accent3">
                    <a:lumMod val="50000"/>
                  </a:schemeClr>
                </a:solidFill>
              </a:rPr>
              <a:t>«Единая Азия»</a:t>
            </a:r>
          </a:p>
        </p:txBody>
      </p:sp>
      <p:sp>
        <p:nvSpPr>
          <p:cNvPr id="19459" name="Объект 2"/>
          <p:cNvSpPr>
            <a:spLocks noGrp="1"/>
          </p:cNvSpPr>
          <p:nvPr>
            <p:ph idx="1"/>
          </p:nvPr>
        </p:nvSpPr>
        <p:spPr>
          <a:xfrm>
            <a:off x="3391198" y="2453888"/>
            <a:ext cx="5438794" cy="2178498"/>
          </a:xfrm>
        </p:spPr>
        <p:txBody>
          <a:bodyPr/>
          <a:lstStyle/>
          <a:p>
            <a:r>
              <a:rPr lang="en-US" dirty="0" smtClean="0">
                <a:hlinkClick r:id="rId2"/>
              </a:rPr>
              <a:t>Kyrgyz National </a:t>
            </a:r>
            <a:r>
              <a:rPr lang="en-US" dirty="0" err="1" smtClean="0">
                <a:hlinkClick r:id="rId2"/>
              </a:rPr>
              <a:t>Universty</a:t>
            </a:r>
            <a:r>
              <a:rPr lang="en-US" dirty="0" smtClean="0"/>
              <a:t> (Bishkek)</a:t>
            </a:r>
          </a:p>
          <a:p>
            <a:r>
              <a:rPr lang="en-US" dirty="0" smtClean="0">
                <a:hlinkClick r:id="rId3"/>
              </a:rPr>
              <a:t>Kyrgyz-Russian Slavic University</a:t>
            </a:r>
            <a:r>
              <a:rPr lang="en-US" dirty="0" smtClean="0"/>
              <a:t> (Bishkek)</a:t>
            </a:r>
          </a:p>
          <a:p>
            <a:r>
              <a:rPr lang="en-US" dirty="0" smtClean="0">
                <a:hlinkClick r:id="rId4"/>
              </a:rPr>
              <a:t>Bishkek Humanities University</a:t>
            </a:r>
            <a:r>
              <a:rPr lang="en-US" dirty="0" smtClean="0"/>
              <a:t> (Bishkek)</a:t>
            </a:r>
          </a:p>
          <a:p>
            <a:r>
              <a:rPr lang="en-US" dirty="0" smtClean="0">
                <a:hlinkClick r:id="rId5"/>
              </a:rPr>
              <a:t>Kyrgyz Technical University</a:t>
            </a:r>
            <a:r>
              <a:rPr lang="en-US" dirty="0" smtClean="0"/>
              <a:t> (Bishkek)</a:t>
            </a:r>
          </a:p>
          <a:p>
            <a:endParaRPr lang="ru-RU" dirty="0" smtClean="0"/>
          </a:p>
        </p:txBody>
      </p:sp>
      <p:grpSp>
        <p:nvGrpSpPr>
          <p:cNvPr id="8" name="Группа 7"/>
          <p:cNvGrpSpPr/>
          <p:nvPr/>
        </p:nvGrpSpPr>
        <p:grpSpPr>
          <a:xfrm>
            <a:off x="189781" y="58984"/>
            <a:ext cx="12002219" cy="1509623"/>
            <a:chOff x="189781" y="58984"/>
            <a:chExt cx="12002219" cy="1509623"/>
          </a:xfrm>
        </p:grpSpPr>
        <p:pic>
          <p:nvPicPr>
            <p:cNvPr id="9" name="Рисунок 7" descr="http://1.bp.blogspot.com/-Pps0wL1P7fE/VNyk80RqAcI/AAAAAAAAAKU/xwCjdy-xaMs/s1600/logo.gif"/>
            <p:cNvPicPr>
              <a:picLocks noChangeAspect="1" noChangeArrowheads="1"/>
            </p:cNvPicPr>
            <p:nvPr/>
          </p:nvPicPr>
          <p:blipFill>
            <a:blip r:embed="rId6" cstate="print"/>
            <a:srcRect/>
            <a:stretch>
              <a:fillRect/>
            </a:stretch>
          </p:blipFill>
          <p:spPr bwMode="auto">
            <a:xfrm>
              <a:off x="8755811" y="223771"/>
              <a:ext cx="3436189" cy="612101"/>
            </a:xfrm>
            <a:prstGeom prst="roundRect">
              <a:avLst/>
            </a:prstGeom>
            <a:noFill/>
            <a:ln w="9525">
              <a:noFill/>
              <a:miter lim="800000"/>
              <a:headEnd/>
              <a:tailEnd/>
            </a:ln>
          </p:spPr>
        </p:pic>
        <p:pic>
          <p:nvPicPr>
            <p:cNvPr id="10" name="Рисунок 9" descr="http://diplomiya.com/sites/default/files/styles/medium/public/institution_img/logokgtu.jpg?itok=ehztlG8o"/>
            <p:cNvPicPr/>
            <p:nvPr/>
          </p:nvPicPr>
          <p:blipFill>
            <a:blip r:embed="rId7"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1278659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135554" y="421293"/>
            <a:ext cx="7862459" cy="1155940"/>
          </a:xfrm>
        </p:spPr>
        <p:txBody>
          <a:bodyPr>
            <a:noAutofit/>
          </a:bodyPr>
          <a:lstStyle/>
          <a:p>
            <a:r>
              <a:rPr lang="en-US" sz="2000" b="1" dirty="0">
                <a:solidFill>
                  <a:schemeClr val="accent3">
                    <a:lumMod val="50000"/>
                  </a:schemeClr>
                </a:solidFill>
              </a:rPr>
              <a:t>Towards Global Civilization: The Great Minds: </a:t>
            </a:r>
            <a:r>
              <a:rPr lang="ru-RU" sz="2000" b="1" dirty="0" smtClean="0">
                <a:solidFill>
                  <a:schemeClr val="accent3">
                    <a:lumMod val="50000"/>
                  </a:schemeClr>
                </a:solidFill>
              </a:rPr>
              <a:t/>
            </a:r>
            <a:br>
              <a:rPr lang="ru-RU" sz="2000" b="1" dirty="0" smtClean="0">
                <a:solidFill>
                  <a:schemeClr val="accent3">
                    <a:lumMod val="50000"/>
                  </a:schemeClr>
                </a:solidFill>
              </a:rPr>
            </a:br>
            <a:r>
              <a:rPr lang="en-US" sz="2000" b="1" dirty="0" smtClean="0">
                <a:solidFill>
                  <a:schemeClr val="accent3">
                    <a:lumMod val="50000"/>
                  </a:schemeClr>
                </a:solidFill>
              </a:rPr>
              <a:t>Aristotle</a:t>
            </a:r>
            <a:r>
              <a:rPr lang="en-US" sz="2000" b="1" dirty="0">
                <a:solidFill>
                  <a:schemeClr val="accent3">
                    <a:lumMod val="50000"/>
                  </a:schemeClr>
                </a:solidFill>
              </a:rPr>
              <a:t>, </a:t>
            </a:r>
            <a:r>
              <a:rPr lang="en-US" sz="2000" b="1" dirty="0" err="1" smtClean="0">
                <a:solidFill>
                  <a:schemeClr val="accent3">
                    <a:lumMod val="50000"/>
                  </a:schemeClr>
                </a:solidFill>
              </a:rPr>
              <a:t>Sakyamuni</a:t>
            </a:r>
            <a:r>
              <a:rPr lang="en-US" sz="2000" b="1" dirty="0" smtClean="0">
                <a:solidFill>
                  <a:schemeClr val="accent3">
                    <a:lumMod val="50000"/>
                  </a:schemeClr>
                </a:solidFill>
              </a:rPr>
              <a:t>,</a:t>
            </a:r>
            <a:r>
              <a:rPr lang="ru-RU" sz="2000" b="1" dirty="0" smtClean="0">
                <a:solidFill>
                  <a:schemeClr val="accent3">
                    <a:lumMod val="50000"/>
                  </a:schemeClr>
                </a:solidFill>
              </a:rPr>
              <a:t> </a:t>
            </a:r>
            <a:r>
              <a:rPr lang="en-US" sz="2000" b="1" dirty="0" smtClean="0">
                <a:solidFill>
                  <a:schemeClr val="accent3">
                    <a:lumMod val="50000"/>
                  </a:schemeClr>
                </a:solidFill>
              </a:rPr>
              <a:t>and </a:t>
            </a:r>
            <a:r>
              <a:rPr lang="en-US" sz="2000" b="1" dirty="0">
                <a:solidFill>
                  <a:schemeClr val="accent3">
                    <a:lumMod val="50000"/>
                  </a:schemeClr>
                </a:solidFill>
              </a:rPr>
              <a:t>Confucius. </a:t>
            </a:r>
            <a:r>
              <a:rPr lang="ru-RU" sz="2000" b="1" dirty="0" smtClean="0">
                <a:solidFill>
                  <a:schemeClr val="accent3">
                    <a:lumMod val="50000"/>
                  </a:schemeClr>
                </a:solidFill>
              </a:rPr>
              <a:t/>
            </a:r>
            <a:br>
              <a:rPr lang="ru-RU" sz="2000" b="1" dirty="0" smtClean="0">
                <a:solidFill>
                  <a:schemeClr val="accent3">
                    <a:lumMod val="50000"/>
                  </a:schemeClr>
                </a:solidFill>
              </a:rPr>
            </a:br>
            <a:r>
              <a:rPr lang="en-US" sz="2000" b="1" dirty="0" smtClean="0">
                <a:solidFill>
                  <a:schemeClr val="accent3">
                    <a:lumMod val="50000"/>
                  </a:schemeClr>
                </a:solidFill>
              </a:rPr>
              <a:t>China </a:t>
            </a:r>
            <a:r>
              <a:rPr lang="en-US" sz="2000" b="1" dirty="0">
                <a:solidFill>
                  <a:schemeClr val="accent3">
                    <a:lumMod val="50000"/>
                  </a:schemeClr>
                </a:solidFill>
              </a:rPr>
              <a:t>Block Printing </a:t>
            </a:r>
            <a:r>
              <a:rPr lang="en-US" sz="2000" b="1" dirty="0" smtClean="0">
                <a:solidFill>
                  <a:schemeClr val="accent3">
                    <a:lumMod val="50000"/>
                  </a:schemeClr>
                </a:solidFill>
              </a:rPr>
              <a:t>Museum at </a:t>
            </a:r>
            <a:r>
              <a:rPr lang="en-US" sz="2000" b="1" dirty="0">
                <a:solidFill>
                  <a:schemeClr val="accent3">
                    <a:lumMod val="50000"/>
                  </a:schemeClr>
                </a:solidFill>
              </a:rPr>
              <a:t>Yangzhou, Yangzhou Museum</a:t>
            </a:r>
          </a:p>
        </p:txBody>
      </p:sp>
      <p:pic>
        <p:nvPicPr>
          <p:cNvPr id="20483"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3230440" y="2163619"/>
            <a:ext cx="5983241" cy="3923553"/>
          </a:xfrm>
        </p:spPr>
      </p:pic>
      <p:grpSp>
        <p:nvGrpSpPr>
          <p:cNvPr id="8" name="Группа 7"/>
          <p:cNvGrpSpPr/>
          <p:nvPr/>
        </p:nvGrpSpPr>
        <p:grpSpPr>
          <a:xfrm>
            <a:off x="189781" y="58984"/>
            <a:ext cx="12002219" cy="1509623"/>
            <a:chOff x="189781" y="58984"/>
            <a:chExt cx="12002219" cy="1509623"/>
          </a:xfrm>
        </p:grpSpPr>
        <p:pic>
          <p:nvPicPr>
            <p:cNvPr id="9"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755811" y="223771"/>
              <a:ext cx="3436189" cy="612101"/>
            </a:xfrm>
            <a:prstGeom prst="roundRect">
              <a:avLst/>
            </a:prstGeom>
            <a:noFill/>
            <a:ln w="9525">
              <a:noFill/>
              <a:miter lim="800000"/>
              <a:headEnd/>
              <a:tailEnd/>
            </a:ln>
          </p:spPr>
        </p:pic>
        <p:pic>
          <p:nvPicPr>
            <p:cNvPr id="10" name="Рисунок 9" descr="http://diplomiya.com/sites/default/files/styles/medium/public/institution_img/logokgtu.jpg?itok=ehztlG8o"/>
            <p:cNvPicPr/>
            <p:nvPr/>
          </p:nvPicPr>
          <p:blipFill>
            <a:blip r:embed="rId4"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748119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354275" y="429667"/>
            <a:ext cx="6487800" cy="1008178"/>
          </a:xfrm>
        </p:spPr>
        <p:txBody>
          <a:bodyPr>
            <a:normAutofit fontScale="90000"/>
          </a:bodyPr>
          <a:lstStyle/>
          <a:p>
            <a:r>
              <a:rPr lang="en-US" b="1" dirty="0" smtClean="0">
                <a:solidFill>
                  <a:schemeClr val="accent3">
                    <a:lumMod val="50000"/>
                  </a:schemeClr>
                </a:solidFill>
              </a:rPr>
              <a:t>Mr. </a:t>
            </a:r>
            <a:r>
              <a:rPr lang="en-US" b="1" dirty="0" err="1" smtClean="0">
                <a:solidFill>
                  <a:schemeClr val="accent3">
                    <a:lumMod val="50000"/>
                  </a:schemeClr>
                </a:solidFill>
              </a:rPr>
              <a:t>Koichiro</a:t>
            </a:r>
            <a:r>
              <a:rPr lang="en-US" b="1" dirty="0" smtClean="0">
                <a:solidFill>
                  <a:schemeClr val="accent3">
                    <a:lumMod val="50000"/>
                  </a:schemeClr>
                </a:solidFill>
              </a:rPr>
              <a:t> Matsuura</a:t>
            </a:r>
            <a:br>
              <a:rPr lang="en-US" b="1" dirty="0" smtClean="0">
                <a:solidFill>
                  <a:schemeClr val="accent3">
                    <a:lumMod val="50000"/>
                  </a:schemeClr>
                </a:solidFill>
              </a:rPr>
            </a:br>
            <a:r>
              <a:rPr lang="en-US" b="1" dirty="0" smtClean="0">
                <a:solidFill>
                  <a:schemeClr val="accent3">
                    <a:lumMod val="50000"/>
                  </a:schemeClr>
                </a:solidFill>
              </a:rPr>
              <a:t>DG </a:t>
            </a:r>
            <a:r>
              <a:rPr lang="en-US" b="1" dirty="0" err="1" smtClean="0">
                <a:solidFill>
                  <a:schemeClr val="accent3">
                    <a:lumMod val="50000"/>
                  </a:schemeClr>
                </a:solidFill>
              </a:rPr>
              <a:t>Unesco</a:t>
            </a:r>
            <a:r>
              <a:rPr lang="en-US" b="1" dirty="0" smtClean="0">
                <a:solidFill>
                  <a:schemeClr val="accent3">
                    <a:lumMod val="50000"/>
                  </a:schemeClr>
                </a:solidFill>
              </a:rPr>
              <a:t> (1999-2009)</a:t>
            </a:r>
            <a:br>
              <a:rPr lang="en-US" b="1" dirty="0" smtClean="0">
                <a:solidFill>
                  <a:schemeClr val="accent3">
                    <a:lumMod val="50000"/>
                  </a:schemeClr>
                </a:solidFill>
              </a:rPr>
            </a:br>
            <a:endParaRPr lang="en-US" b="1" dirty="0" smtClean="0">
              <a:solidFill>
                <a:schemeClr val="accent3">
                  <a:lumMod val="50000"/>
                </a:schemeClr>
              </a:solidFill>
            </a:endParaRPr>
          </a:p>
        </p:txBody>
      </p:sp>
      <p:sp>
        <p:nvSpPr>
          <p:cNvPr id="21507" name="Content Placeholder 2"/>
          <p:cNvSpPr>
            <a:spLocks noGrp="1"/>
          </p:cNvSpPr>
          <p:nvPr>
            <p:ph idx="1"/>
          </p:nvPr>
        </p:nvSpPr>
        <p:spPr>
          <a:xfrm>
            <a:off x="2268011" y="2160589"/>
            <a:ext cx="7353858" cy="3880773"/>
          </a:xfrm>
        </p:spPr>
        <p:txBody>
          <a:bodyPr/>
          <a:lstStyle/>
          <a:p>
            <a:r>
              <a:rPr lang="en-US" sz="2161" dirty="0"/>
              <a:t>"It is necessary to build up large movement to humanize globalization, based on solidarity, on the spirit of caring for and sharing with others"</a:t>
            </a:r>
          </a:p>
          <a:p>
            <a:r>
              <a:rPr lang="en-US" sz="2161" dirty="0"/>
              <a:t>Open Educational Resources (OER) initiative as a cooperation mechanism for the open, non-commercial use of educational resources</a:t>
            </a:r>
          </a:p>
          <a:p>
            <a:pPr>
              <a:buFontTx/>
              <a:buNone/>
            </a:pPr>
            <a:endParaRPr lang="en-US" sz="2161" dirty="0"/>
          </a:p>
        </p:txBody>
      </p:sp>
      <p:grpSp>
        <p:nvGrpSpPr>
          <p:cNvPr id="8" name="Группа 7"/>
          <p:cNvGrpSpPr/>
          <p:nvPr/>
        </p:nvGrpSpPr>
        <p:grpSpPr>
          <a:xfrm>
            <a:off x="189781" y="58984"/>
            <a:ext cx="12002219" cy="1509623"/>
            <a:chOff x="189781" y="58984"/>
            <a:chExt cx="12002219" cy="1509623"/>
          </a:xfrm>
        </p:grpSpPr>
        <p:pic>
          <p:nvPicPr>
            <p:cNvPr id="9"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755811" y="223771"/>
              <a:ext cx="3436189" cy="612101"/>
            </a:xfrm>
            <a:prstGeom prst="roundRect">
              <a:avLst/>
            </a:prstGeom>
            <a:noFill/>
            <a:ln w="9525">
              <a:noFill/>
              <a:miter lim="800000"/>
              <a:headEnd/>
              <a:tailEnd/>
            </a:ln>
          </p:spPr>
        </p:pic>
        <p:pic>
          <p:nvPicPr>
            <p:cNvPr id="10" name="Рисунок 9" descr="http://diplomiya.com/sites/default/files/styles/medium/public/institution_img/logokgtu.jpg?itok=ehztlG8o"/>
            <p:cNvPicPr/>
            <p:nvPr/>
          </p:nvPicPr>
          <p:blipFill>
            <a:blip r:embed="rId3"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112289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2290312" y="947547"/>
            <a:ext cx="4658264" cy="708521"/>
          </a:xfrm>
        </p:spPr>
        <p:txBody>
          <a:bodyPr>
            <a:normAutofit/>
          </a:bodyPr>
          <a:lstStyle/>
          <a:p>
            <a:r>
              <a:rPr lang="ru-RU" b="1" dirty="0" smtClean="0">
                <a:solidFill>
                  <a:schemeClr val="accent3">
                    <a:lumMod val="50000"/>
                  </a:schemeClr>
                </a:solidFill>
              </a:rPr>
              <a:t>Введение</a:t>
            </a:r>
            <a:r>
              <a:rPr lang="en-US" b="1" dirty="0" smtClean="0">
                <a:solidFill>
                  <a:schemeClr val="accent3">
                    <a:lumMod val="50000"/>
                  </a:schemeClr>
                </a:solidFill>
              </a:rPr>
              <a:t> </a:t>
            </a:r>
            <a:endParaRPr lang="ru-RU" b="1" dirty="0" smtClean="0">
              <a:solidFill>
                <a:schemeClr val="accent3">
                  <a:lumMod val="50000"/>
                </a:schemeClr>
              </a:solidFill>
            </a:endParaRPr>
          </a:p>
        </p:txBody>
      </p:sp>
      <p:sp>
        <p:nvSpPr>
          <p:cNvPr id="5123" name="Объект 2"/>
          <p:cNvSpPr>
            <a:spLocks noGrp="1"/>
          </p:cNvSpPr>
          <p:nvPr>
            <p:ph idx="1"/>
          </p:nvPr>
        </p:nvSpPr>
        <p:spPr>
          <a:xfrm>
            <a:off x="1966566" y="1594282"/>
            <a:ext cx="8753312" cy="4926955"/>
          </a:xfrm>
        </p:spPr>
        <p:txBody>
          <a:bodyPr>
            <a:normAutofit fontScale="92500" lnSpcReduction="10000"/>
          </a:bodyPr>
          <a:lstStyle/>
          <a:p>
            <a:r>
              <a:rPr lang="ru-RU" dirty="0" smtClean="0"/>
              <a:t>Формирование Азиатского сообщества имеет важное значение для будущего Азии, ее политического, экономического и устойчивого развития. В прошлом, древний Шелковый Путь проходил через Кыргызстан. Это был не только торговый путь, но и важный путь для передачи информации, знаний, и культурного обмена между странами Азии</a:t>
            </a:r>
          </a:p>
          <a:p>
            <a:r>
              <a:rPr lang="ru-RU" dirty="0" smtClean="0"/>
              <a:t>Шелковый путь обеспечивает философскую и историческую основу для формирования Азиатского сообщества в настоящее время. Для формирования Азиатского сообщества информационные и  коммуникационные технологии и Интернет играют важную роль для ежедневного общения между людьми из разных стран и взаимопонимания.</a:t>
            </a:r>
          </a:p>
          <a:p>
            <a:r>
              <a:rPr lang="ru-RU" dirty="0" smtClean="0"/>
              <a:t>ИКТ могут служить мостом, соединяющим людей из азиатских стран, и за его пределами, обеспечивая более эффективные, прозрачные и надежные средства и платформы для общения и сотрудничества.</a:t>
            </a:r>
          </a:p>
          <a:p>
            <a:r>
              <a:rPr lang="ru-RU" dirty="0" smtClean="0"/>
              <a:t>В настоящее Кыргызстан расширяет свои политические, экономические и культурные отношения со странами Азии, и это дает основание, чтобы читать курс "Навстречу Азиатскому сообществу. Формирование E-Азиатского сообщества "в Кыргызской государственного технического университета.</a:t>
            </a:r>
          </a:p>
        </p:txBody>
      </p:sp>
      <p:grpSp>
        <p:nvGrpSpPr>
          <p:cNvPr id="17" name="Группа 16"/>
          <p:cNvGrpSpPr/>
          <p:nvPr/>
        </p:nvGrpSpPr>
        <p:grpSpPr>
          <a:xfrm>
            <a:off x="189781" y="58984"/>
            <a:ext cx="12002219" cy="1509623"/>
            <a:chOff x="189781" y="58984"/>
            <a:chExt cx="12002219" cy="1509623"/>
          </a:xfrm>
        </p:grpSpPr>
        <p:pic>
          <p:nvPicPr>
            <p:cNvPr id="18"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9" name="Рисунок 18" descr="http://diplomiya.com/sites/default/files/styles/medium/public/institution_img/logokgtu.jpg?itok=ehztlG8o"/>
            <p:cNvPicPr/>
            <p:nvPr/>
          </p:nvPicPr>
          <p:blipFill>
            <a:blip r:embed="rId3"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312367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457345" y="491491"/>
            <a:ext cx="5598545" cy="793845"/>
          </a:xfrm>
        </p:spPr>
        <p:txBody>
          <a:bodyPr>
            <a:normAutofit/>
          </a:bodyPr>
          <a:lstStyle/>
          <a:p>
            <a:pPr eaLnBrk="1" hangingPunct="1"/>
            <a:r>
              <a:rPr lang="ru-RU" b="1" dirty="0" smtClean="0">
                <a:solidFill>
                  <a:schemeClr val="accent3">
                    <a:lumMod val="50000"/>
                  </a:schemeClr>
                </a:solidFill>
              </a:rPr>
              <a:t>О </a:t>
            </a:r>
            <a:r>
              <a:rPr lang="ru-RU" b="1" dirty="0" smtClean="0">
                <a:solidFill>
                  <a:schemeClr val="accent3">
                    <a:lumMod val="50000"/>
                  </a:schemeClr>
                </a:solidFill>
              </a:rPr>
              <a:t>проекте </a:t>
            </a:r>
            <a:r>
              <a:rPr lang="en-US" b="1" dirty="0" smtClean="0">
                <a:solidFill>
                  <a:schemeClr val="accent3">
                    <a:lumMod val="50000"/>
                  </a:schemeClr>
                </a:solidFill>
              </a:rPr>
              <a:t>CAREN</a:t>
            </a:r>
          </a:p>
        </p:txBody>
      </p:sp>
      <p:sp>
        <p:nvSpPr>
          <p:cNvPr id="22531" name="Rectangle 3"/>
          <p:cNvSpPr>
            <a:spLocks noGrp="1" noChangeArrowheads="1"/>
          </p:cNvSpPr>
          <p:nvPr>
            <p:ph idx="1"/>
          </p:nvPr>
        </p:nvSpPr>
        <p:spPr>
          <a:xfrm>
            <a:off x="2457345" y="1568607"/>
            <a:ext cx="7590038" cy="4654817"/>
          </a:xfrm>
        </p:spPr>
        <p:txBody>
          <a:bodyPr>
            <a:normAutofit fontScale="92500" lnSpcReduction="20000"/>
          </a:bodyPr>
          <a:lstStyle/>
          <a:p>
            <a:pPr eaLnBrk="1" hangingPunct="1">
              <a:lnSpc>
                <a:spcPct val="80000"/>
              </a:lnSpc>
            </a:pPr>
            <a:r>
              <a:rPr lang="ru-RU" dirty="0" smtClean="0">
                <a:solidFill>
                  <a:schemeClr val="tx1"/>
                </a:solidFill>
              </a:rPr>
              <a:t>Проект ЕК</a:t>
            </a:r>
            <a:r>
              <a:rPr lang="en-US" dirty="0" smtClean="0">
                <a:solidFill>
                  <a:schemeClr val="tx1"/>
                </a:solidFill>
              </a:rPr>
              <a:t> </a:t>
            </a:r>
            <a:r>
              <a:rPr lang="ru-RU" dirty="0" smtClean="0">
                <a:solidFill>
                  <a:schemeClr val="tx1"/>
                </a:solidFill>
              </a:rPr>
              <a:t>нацелен создать</a:t>
            </a:r>
            <a:r>
              <a:rPr lang="en-US" dirty="0" smtClean="0">
                <a:solidFill>
                  <a:schemeClr val="tx1"/>
                </a:solidFill>
              </a:rPr>
              <a:t> </a:t>
            </a:r>
            <a:r>
              <a:rPr lang="ru-RU" dirty="0" smtClean="0">
                <a:solidFill>
                  <a:schemeClr val="tx1"/>
                </a:solidFill>
              </a:rPr>
              <a:t> высокоскоростную научно-образовательную  сеть</a:t>
            </a:r>
            <a:r>
              <a:rPr lang="en-US" dirty="0" smtClean="0">
                <a:solidFill>
                  <a:schemeClr val="tx1"/>
                </a:solidFill>
              </a:rPr>
              <a:t> </a:t>
            </a:r>
            <a:r>
              <a:rPr lang="ru-RU" dirty="0" smtClean="0">
                <a:solidFill>
                  <a:schemeClr val="tx1"/>
                </a:solidFill>
              </a:rPr>
              <a:t> в ЦА</a:t>
            </a:r>
            <a:endParaRPr lang="en-US" dirty="0" smtClean="0">
              <a:solidFill>
                <a:schemeClr val="tx1"/>
              </a:solidFill>
            </a:endParaRPr>
          </a:p>
          <a:p>
            <a:pPr lvl="1" eaLnBrk="1" hangingPunct="1">
              <a:lnSpc>
                <a:spcPct val="80000"/>
              </a:lnSpc>
            </a:pPr>
            <a:r>
              <a:rPr lang="ru-RU" sz="1621" dirty="0">
                <a:solidFill>
                  <a:schemeClr val="tx1"/>
                </a:solidFill>
              </a:rPr>
              <a:t>Страны-участники </a:t>
            </a:r>
            <a:r>
              <a:rPr lang="en-US" sz="1621" dirty="0">
                <a:solidFill>
                  <a:schemeClr val="tx1"/>
                </a:solidFill>
              </a:rPr>
              <a:t>/NRENs:</a:t>
            </a:r>
          </a:p>
          <a:p>
            <a:pPr lvl="2" eaLnBrk="1" hangingPunct="1">
              <a:lnSpc>
                <a:spcPct val="80000"/>
              </a:lnSpc>
              <a:buFont typeface="Wingdings" panose="05000000000000000000" pitchFamily="2" charset="2"/>
              <a:buChar char="v"/>
            </a:pPr>
            <a:r>
              <a:rPr lang="ru-RU" sz="1621" dirty="0">
                <a:solidFill>
                  <a:schemeClr val="tx1"/>
                </a:solidFill>
              </a:rPr>
              <a:t>Казахстан</a:t>
            </a:r>
            <a:r>
              <a:rPr lang="en-US" sz="1621" dirty="0">
                <a:solidFill>
                  <a:schemeClr val="tx1"/>
                </a:solidFill>
              </a:rPr>
              <a:t> – </a:t>
            </a:r>
            <a:r>
              <a:rPr lang="en-US" sz="1621" dirty="0" err="1">
                <a:solidFill>
                  <a:schemeClr val="tx1"/>
                </a:solidFill>
              </a:rPr>
              <a:t>KazRENA</a:t>
            </a:r>
            <a:endParaRPr lang="en-US" sz="1621" dirty="0">
              <a:solidFill>
                <a:schemeClr val="tx1"/>
              </a:solidFill>
            </a:endParaRPr>
          </a:p>
          <a:p>
            <a:pPr lvl="2" eaLnBrk="1" hangingPunct="1">
              <a:lnSpc>
                <a:spcPct val="80000"/>
              </a:lnSpc>
              <a:buFont typeface="Wingdings" panose="05000000000000000000" pitchFamily="2" charset="2"/>
              <a:buChar char="v"/>
            </a:pPr>
            <a:r>
              <a:rPr lang="en-US" sz="1621" dirty="0">
                <a:solidFill>
                  <a:schemeClr val="tx1"/>
                </a:solidFill>
              </a:rPr>
              <a:t>K</a:t>
            </a:r>
            <a:r>
              <a:rPr lang="ru-RU" sz="1621" dirty="0" err="1">
                <a:solidFill>
                  <a:schemeClr val="tx1"/>
                </a:solidFill>
              </a:rPr>
              <a:t>ыргызстан</a:t>
            </a:r>
            <a:r>
              <a:rPr lang="en-US" sz="1621" dirty="0">
                <a:solidFill>
                  <a:schemeClr val="tx1"/>
                </a:solidFill>
              </a:rPr>
              <a:t> – KRENA</a:t>
            </a:r>
          </a:p>
          <a:p>
            <a:pPr lvl="2" eaLnBrk="1" hangingPunct="1">
              <a:lnSpc>
                <a:spcPct val="80000"/>
              </a:lnSpc>
              <a:buFont typeface="Wingdings" panose="05000000000000000000" pitchFamily="2" charset="2"/>
              <a:buChar char="v"/>
            </a:pPr>
            <a:r>
              <a:rPr lang="ru-RU" sz="1621" dirty="0">
                <a:solidFill>
                  <a:schemeClr val="tx1"/>
                </a:solidFill>
              </a:rPr>
              <a:t>Таджикистан</a:t>
            </a:r>
            <a:r>
              <a:rPr lang="en-US" sz="1621" dirty="0">
                <a:solidFill>
                  <a:schemeClr val="tx1"/>
                </a:solidFill>
              </a:rPr>
              <a:t> – TARENA</a:t>
            </a:r>
          </a:p>
          <a:p>
            <a:pPr lvl="2" eaLnBrk="1" hangingPunct="1">
              <a:lnSpc>
                <a:spcPct val="80000"/>
              </a:lnSpc>
              <a:buFont typeface="Wingdings" panose="05000000000000000000" pitchFamily="2" charset="2"/>
              <a:buChar char="v"/>
            </a:pPr>
            <a:r>
              <a:rPr lang="ru-RU" sz="1621" dirty="0">
                <a:solidFill>
                  <a:schemeClr val="tx1"/>
                </a:solidFill>
              </a:rPr>
              <a:t>Туркменистан</a:t>
            </a:r>
            <a:r>
              <a:rPr lang="en-US" sz="1621" dirty="0">
                <a:solidFill>
                  <a:schemeClr val="tx1"/>
                </a:solidFill>
              </a:rPr>
              <a:t> – TURENA</a:t>
            </a:r>
          </a:p>
          <a:p>
            <a:pPr lvl="2" eaLnBrk="1" hangingPunct="1">
              <a:lnSpc>
                <a:spcPct val="80000"/>
              </a:lnSpc>
              <a:buFont typeface="Wingdings" panose="05000000000000000000" pitchFamily="2" charset="2"/>
              <a:buChar char="v"/>
            </a:pPr>
            <a:r>
              <a:rPr lang="ru-RU" sz="1621" dirty="0">
                <a:solidFill>
                  <a:schemeClr val="tx1"/>
                </a:solidFill>
              </a:rPr>
              <a:t>Узбекистан</a:t>
            </a:r>
            <a:r>
              <a:rPr lang="en-US" sz="1621" dirty="0">
                <a:solidFill>
                  <a:schemeClr val="tx1"/>
                </a:solidFill>
              </a:rPr>
              <a:t> – </a:t>
            </a:r>
            <a:endParaRPr lang="ru-RU" sz="1621" dirty="0">
              <a:solidFill>
                <a:schemeClr val="tx1"/>
              </a:solidFill>
            </a:endParaRPr>
          </a:p>
          <a:p>
            <a:pPr algn="just" eaLnBrk="1" hangingPunct="1">
              <a:lnSpc>
                <a:spcPct val="80000"/>
              </a:lnSpc>
            </a:pPr>
            <a:r>
              <a:rPr lang="ru-RU" dirty="0" smtClean="0"/>
              <a:t>КАРЕН ставит перед собой стратегические цели модернизации науки и образования в Центральной Азии посредством улучшения доступа к информационным сетям высокого качества</a:t>
            </a:r>
            <a:endParaRPr lang="en-US" dirty="0" smtClean="0">
              <a:solidFill>
                <a:schemeClr val="tx1"/>
              </a:solidFill>
            </a:endParaRPr>
          </a:p>
          <a:p>
            <a:pPr algn="just" eaLnBrk="1" hangingPunct="1">
              <a:lnSpc>
                <a:spcPct val="80000"/>
              </a:lnSpc>
            </a:pPr>
            <a:r>
              <a:rPr lang="ru-RU" dirty="0" smtClean="0"/>
              <a:t>КАРЕН обеспечит прямой доступ к 36 странам и свыше 4000 исследовательским центрам и сайтам на </a:t>
            </a:r>
            <a:r>
              <a:rPr lang="en-US" dirty="0" smtClean="0"/>
              <a:t>GEANT</a:t>
            </a:r>
            <a:r>
              <a:rPr lang="ru-RU" dirty="0" smtClean="0"/>
              <a:t>, позволяя пользователям Центральной Азии сотрудничать в многонациональном ЕС , программами и проектами ЕС .</a:t>
            </a:r>
            <a:r>
              <a:rPr lang="ru-RU" dirty="0" smtClean="0">
                <a:solidFill>
                  <a:schemeClr val="tx1"/>
                </a:solidFill>
              </a:rPr>
              <a:t> </a:t>
            </a:r>
          </a:p>
          <a:p>
            <a:pPr algn="just" eaLnBrk="1" hangingPunct="1">
              <a:lnSpc>
                <a:spcPct val="80000"/>
              </a:lnSpc>
            </a:pPr>
            <a:r>
              <a:rPr lang="ru-RU" dirty="0" smtClean="0">
                <a:solidFill>
                  <a:schemeClr val="tx1"/>
                </a:solidFill>
              </a:rPr>
              <a:t>Прямое соединение  </a:t>
            </a:r>
            <a:r>
              <a:rPr lang="en-US" dirty="0" smtClean="0">
                <a:solidFill>
                  <a:schemeClr val="tx1"/>
                </a:solidFill>
              </a:rPr>
              <a:t>CAREN </a:t>
            </a:r>
            <a:r>
              <a:rPr lang="ru-RU" dirty="0" smtClean="0">
                <a:solidFill>
                  <a:schemeClr val="tx1"/>
                </a:solidFill>
              </a:rPr>
              <a:t>с  европейской сетью </a:t>
            </a:r>
            <a:r>
              <a:rPr lang="en-US" dirty="0" smtClean="0">
                <a:solidFill>
                  <a:schemeClr val="tx1"/>
                </a:solidFill>
              </a:rPr>
              <a:t> GÉANT </a:t>
            </a:r>
            <a:r>
              <a:rPr lang="ru-RU" dirty="0" smtClean="0">
                <a:solidFill>
                  <a:schemeClr val="tx1"/>
                </a:solidFill>
              </a:rPr>
              <a:t>обеспечит  для Центральной Азии выход </a:t>
            </a:r>
            <a:r>
              <a:rPr lang="en-US" dirty="0" smtClean="0">
                <a:solidFill>
                  <a:schemeClr val="tx1"/>
                </a:solidFill>
              </a:rPr>
              <a:t> </a:t>
            </a:r>
            <a:r>
              <a:rPr lang="ru-RU" dirty="0" smtClean="0">
                <a:solidFill>
                  <a:schemeClr val="tx1"/>
                </a:solidFill>
              </a:rPr>
              <a:t>в</a:t>
            </a:r>
            <a:r>
              <a:rPr lang="en-US" dirty="0" smtClean="0">
                <a:solidFill>
                  <a:schemeClr val="tx1"/>
                </a:solidFill>
              </a:rPr>
              <a:t> </a:t>
            </a:r>
            <a:r>
              <a:rPr lang="ru-RU" dirty="0" smtClean="0">
                <a:solidFill>
                  <a:schemeClr val="tx1"/>
                </a:solidFill>
              </a:rPr>
              <a:t>глобальное </a:t>
            </a:r>
            <a:r>
              <a:rPr lang="en-US" dirty="0" smtClean="0">
                <a:solidFill>
                  <a:schemeClr val="tx1"/>
                </a:solidFill>
              </a:rPr>
              <a:t> </a:t>
            </a:r>
            <a:r>
              <a:rPr lang="ru-RU" dirty="0" smtClean="0">
                <a:solidFill>
                  <a:schemeClr val="tx1"/>
                </a:solidFill>
              </a:rPr>
              <a:t>научно-образовательное пространство и позволит  </a:t>
            </a:r>
            <a:r>
              <a:rPr lang="ru-RU" sz="1441" b="1" dirty="0">
                <a:solidFill>
                  <a:schemeClr val="tx1"/>
                </a:solidFill>
              </a:rPr>
              <a:t>РАЗВИВАТЬ </a:t>
            </a:r>
            <a:r>
              <a:rPr lang="ru-RU" sz="1261" b="1" dirty="0">
                <a:solidFill>
                  <a:schemeClr val="tx1"/>
                </a:solidFill>
              </a:rPr>
              <a:t> </a:t>
            </a:r>
            <a:r>
              <a:rPr lang="ru-RU" dirty="0" smtClean="0">
                <a:solidFill>
                  <a:schemeClr val="tx1"/>
                </a:solidFill>
              </a:rPr>
              <a:t>международное сотрудничество </a:t>
            </a:r>
            <a:endParaRPr lang="en-US" dirty="0" smtClean="0">
              <a:solidFill>
                <a:schemeClr val="tx1"/>
              </a:solidFill>
            </a:endParaRPr>
          </a:p>
          <a:p>
            <a:pPr algn="just" eaLnBrk="1" hangingPunct="1">
              <a:lnSpc>
                <a:spcPct val="80000"/>
              </a:lnSpc>
            </a:pPr>
            <a:endParaRPr lang="en-US" sz="1261" b="1" dirty="0">
              <a:solidFill>
                <a:schemeClr val="tx1"/>
              </a:solidFill>
            </a:endParaRPr>
          </a:p>
        </p:txBody>
      </p:sp>
      <p:pic>
        <p:nvPicPr>
          <p:cNvPr id="22533" name="Picture 10" descr="CAREN_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977" y="1872496"/>
            <a:ext cx="2970180" cy="157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Группа 9"/>
          <p:cNvGrpSpPr/>
          <p:nvPr/>
        </p:nvGrpSpPr>
        <p:grpSpPr>
          <a:xfrm>
            <a:off x="189781" y="58984"/>
            <a:ext cx="12002219" cy="1509623"/>
            <a:chOff x="189781" y="58984"/>
            <a:chExt cx="12002219" cy="1509623"/>
          </a:xfrm>
        </p:grpSpPr>
        <p:pic>
          <p:nvPicPr>
            <p:cNvPr id="11" name="Рисунок 7" descr="http://1.bp.blogspot.com/-Pps0wL1P7fE/VNyk80RqAcI/AAAAAAAAAKU/xwCjdy-xaMs/s1600/logo.gif"/>
            <p:cNvPicPr>
              <a:picLocks noChangeAspect="1" noChangeArrowheads="1"/>
            </p:cNvPicPr>
            <p:nvPr/>
          </p:nvPicPr>
          <p:blipFill>
            <a:blip r:embed="rId4" cstate="print"/>
            <a:srcRect/>
            <a:stretch>
              <a:fillRect/>
            </a:stretch>
          </p:blipFill>
          <p:spPr bwMode="auto">
            <a:xfrm>
              <a:off x="8755811" y="223771"/>
              <a:ext cx="3436189" cy="612101"/>
            </a:xfrm>
            <a:prstGeom prst="roundRect">
              <a:avLst/>
            </a:prstGeom>
            <a:noFill/>
            <a:ln w="9525">
              <a:noFill/>
              <a:miter lim="800000"/>
              <a:headEnd/>
              <a:tailEnd/>
            </a:ln>
          </p:spPr>
        </p:pic>
        <p:pic>
          <p:nvPicPr>
            <p:cNvPr id="12" name="Рисунок 11" descr="http://diplomiya.com/sites/default/files/styles/medium/public/institution_img/logokgtu.jpg?itok=ehztlG8o"/>
            <p:cNvPicPr/>
            <p:nvPr/>
          </p:nvPicPr>
          <p:blipFill>
            <a:blip r:embed="rId5"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496585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2180179" y="321192"/>
            <a:ext cx="6362018" cy="1076475"/>
          </a:xfrm>
        </p:spPr>
        <p:txBody>
          <a:bodyPr>
            <a:normAutofit fontScale="90000"/>
          </a:bodyPr>
          <a:lstStyle/>
          <a:p>
            <a:r>
              <a:rPr lang="en-US" b="1" dirty="0" smtClean="0">
                <a:solidFill>
                  <a:schemeClr val="accent3">
                    <a:lumMod val="50000"/>
                  </a:schemeClr>
                </a:solidFill>
              </a:rPr>
              <a:t>CAREN </a:t>
            </a:r>
            <a:r>
              <a:rPr lang="en-US" b="1" dirty="0" smtClean="0">
                <a:solidFill>
                  <a:schemeClr val="accent3">
                    <a:lumMod val="50000"/>
                  </a:schemeClr>
                </a:solidFill>
              </a:rPr>
              <a:t>co</a:t>
            </a:r>
            <a:r>
              <a:rPr lang="en-US" b="1" dirty="0">
                <a:solidFill>
                  <a:schemeClr val="accent3">
                    <a:lumMod val="50000"/>
                  </a:schemeClr>
                </a:solidFill>
              </a:rPr>
              <a:t>n</a:t>
            </a:r>
            <a:r>
              <a:rPr lang="en-US" b="1" dirty="0" smtClean="0">
                <a:solidFill>
                  <a:schemeClr val="accent3">
                    <a:lumMod val="50000"/>
                  </a:schemeClr>
                </a:solidFill>
              </a:rPr>
              <a:t>nections </a:t>
            </a:r>
            <a:r>
              <a:rPr lang="en-US" b="1" dirty="0" smtClean="0">
                <a:solidFill>
                  <a:schemeClr val="accent3">
                    <a:lumMod val="50000"/>
                  </a:schemeClr>
                </a:solidFill>
              </a:rPr>
              <a:t>to GEANT and TEIN networks  </a:t>
            </a:r>
            <a:endParaRPr lang="ru-RU" b="1" dirty="0" smtClean="0">
              <a:solidFill>
                <a:schemeClr val="accent3">
                  <a:lumMod val="50000"/>
                </a:schemeClr>
              </a:solidFill>
            </a:endParaRPr>
          </a:p>
        </p:txBody>
      </p:sp>
      <p:pic>
        <p:nvPicPr>
          <p:cNvPr id="23555" name="Picture 2" descr="new_caren_map3 (3)"/>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395225" y="2218255"/>
            <a:ext cx="7576961" cy="2787224"/>
          </a:xfrm>
        </p:spPr>
      </p:pic>
      <p:grpSp>
        <p:nvGrpSpPr>
          <p:cNvPr id="8" name="Группа 7"/>
          <p:cNvGrpSpPr/>
          <p:nvPr/>
        </p:nvGrpSpPr>
        <p:grpSpPr>
          <a:xfrm>
            <a:off x="189781" y="58984"/>
            <a:ext cx="12002219" cy="1509623"/>
            <a:chOff x="189781" y="58984"/>
            <a:chExt cx="12002219" cy="1509623"/>
          </a:xfrm>
        </p:grpSpPr>
        <p:pic>
          <p:nvPicPr>
            <p:cNvPr id="9"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755811" y="223771"/>
              <a:ext cx="3436189" cy="612101"/>
            </a:xfrm>
            <a:prstGeom prst="roundRect">
              <a:avLst/>
            </a:prstGeom>
            <a:noFill/>
            <a:ln w="9525">
              <a:noFill/>
              <a:miter lim="800000"/>
              <a:headEnd/>
              <a:tailEnd/>
            </a:ln>
          </p:spPr>
        </p:pic>
        <p:pic>
          <p:nvPicPr>
            <p:cNvPr id="10" name="Рисунок 9" descr="http://diplomiya.com/sites/default/files/styles/medium/public/institution_img/logokgtu.jpg?itok=ehztlG8o"/>
            <p:cNvPicPr/>
            <p:nvPr/>
          </p:nvPicPr>
          <p:blipFill>
            <a:blip r:embed="rId4"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1605334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t="11008" r="61" b="9386"/>
          <a:stretch>
            <a:fillRect/>
          </a:stretch>
        </p:blipFill>
        <p:spPr bwMode="auto">
          <a:xfrm>
            <a:off x="1987325" y="2066116"/>
            <a:ext cx="5262564" cy="298034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a:spLocks noGrp="1" noChangeArrowheads="1"/>
          </p:cNvSpPr>
          <p:nvPr>
            <p:ph type="title"/>
          </p:nvPr>
        </p:nvSpPr>
        <p:spPr>
          <a:xfrm>
            <a:off x="2556934" y="379988"/>
            <a:ext cx="6037556" cy="867613"/>
          </a:xfrm>
        </p:spPr>
        <p:txBody>
          <a:bodyPr>
            <a:normAutofit fontScale="90000"/>
          </a:bodyPr>
          <a:lstStyle/>
          <a:p>
            <a:pPr eaLnBrk="1" hangingPunct="1"/>
            <a:r>
              <a:rPr lang="en-GB" sz="2881" b="1" dirty="0">
                <a:solidFill>
                  <a:schemeClr val="accent3">
                    <a:lumMod val="50000"/>
                  </a:schemeClr>
                </a:solidFill>
              </a:rPr>
              <a:t>World Connectivity</a:t>
            </a:r>
            <a:br>
              <a:rPr lang="en-GB" sz="2881" b="1" dirty="0">
                <a:solidFill>
                  <a:schemeClr val="accent3">
                    <a:lumMod val="50000"/>
                  </a:schemeClr>
                </a:solidFill>
              </a:rPr>
            </a:br>
            <a:r>
              <a:rPr lang="en-GB" sz="2881" b="1" dirty="0">
                <a:solidFill>
                  <a:schemeClr val="accent3">
                    <a:lumMod val="50000"/>
                  </a:schemeClr>
                </a:solidFill>
              </a:rPr>
              <a:t>The Global Virtual Research Village</a:t>
            </a:r>
          </a:p>
        </p:txBody>
      </p:sp>
      <p:sp>
        <p:nvSpPr>
          <p:cNvPr id="24580" name="Rectangle 3"/>
          <p:cNvSpPr>
            <a:spLocks noGrp="1" noChangeArrowheads="1"/>
          </p:cNvSpPr>
          <p:nvPr>
            <p:ph type="body" sz="half" idx="2"/>
          </p:nvPr>
        </p:nvSpPr>
        <p:spPr>
          <a:xfrm>
            <a:off x="7249889" y="1654387"/>
            <a:ext cx="3810635" cy="4479569"/>
          </a:xfrm>
        </p:spPr>
        <p:txBody>
          <a:bodyPr>
            <a:normAutofit fontScale="92500" lnSpcReduction="10000"/>
          </a:bodyPr>
          <a:lstStyle/>
          <a:p>
            <a:pPr eaLnBrk="1" hangingPunct="1"/>
            <a:r>
              <a:rPr lang="en-GB" sz="1981" dirty="0"/>
              <a:t>The GÉANT network has high speed links to networks in other world regions, connecting researchers across the globe: </a:t>
            </a:r>
          </a:p>
          <a:p>
            <a:pPr lvl="1" eaLnBrk="1" hangingPunct="1"/>
            <a:r>
              <a:rPr lang="en-GB" sz="1981" dirty="0"/>
              <a:t>Asia-Pacific</a:t>
            </a:r>
          </a:p>
          <a:p>
            <a:pPr lvl="1" eaLnBrk="1" hangingPunct="1"/>
            <a:r>
              <a:rPr lang="en-GB" sz="1981" dirty="0"/>
              <a:t>South Caucasus</a:t>
            </a:r>
          </a:p>
          <a:p>
            <a:pPr lvl="1" eaLnBrk="1" hangingPunct="1"/>
            <a:r>
              <a:rPr lang="en-GB" sz="1981" dirty="0"/>
              <a:t>Central Asia</a:t>
            </a:r>
          </a:p>
          <a:p>
            <a:pPr lvl="1" eaLnBrk="1" hangingPunct="1"/>
            <a:r>
              <a:rPr lang="en-GB" sz="1981" dirty="0"/>
              <a:t>Latin America</a:t>
            </a:r>
          </a:p>
          <a:p>
            <a:pPr lvl="1" eaLnBrk="1" hangingPunct="1"/>
            <a:r>
              <a:rPr lang="en-GB" sz="1981" dirty="0"/>
              <a:t>North America</a:t>
            </a:r>
          </a:p>
          <a:p>
            <a:pPr lvl="1" eaLnBrk="1" hangingPunct="1"/>
            <a:r>
              <a:rPr lang="en-GB" sz="1981" dirty="0"/>
              <a:t>Southern and Eastern Africa</a:t>
            </a:r>
          </a:p>
          <a:p>
            <a:pPr lvl="1" eaLnBrk="1" hangingPunct="1"/>
            <a:r>
              <a:rPr lang="en-GB" sz="1981" dirty="0"/>
              <a:t>Southern Mediterranean</a:t>
            </a:r>
          </a:p>
        </p:txBody>
      </p:sp>
      <p:grpSp>
        <p:nvGrpSpPr>
          <p:cNvPr id="9" name="Группа 8"/>
          <p:cNvGrpSpPr/>
          <p:nvPr/>
        </p:nvGrpSpPr>
        <p:grpSpPr>
          <a:xfrm>
            <a:off x="189781" y="58984"/>
            <a:ext cx="12002219" cy="1509623"/>
            <a:chOff x="189781" y="58984"/>
            <a:chExt cx="12002219" cy="1509623"/>
          </a:xfrm>
        </p:grpSpPr>
        <p:pic>
          <p:nvPicPr>
            <p:cNvPr id="10" name="Рисунок 7" descr="http://1.bp.blogspot.com/-Pps0wL1P7fE/VNyk80RqAcI/AAAAAAAAAKU/xwCjdy-xaMs/s1600/logo.gif"/>
            <p:cNvPicPr>
              <a:picLocks noChangeAspect="1" noChangeArrowheads="1"/>
            </p:cNvPicPr>
            <p:nvPr/>
          </p:nvPicPr>
          <p:blipFill>
            <a:blip r:embed="rId4" cstate="print"/>
            <a:srcRect/>
            <a:stretch>
              <a:fillRect/>
            </a:stretch>
          </p:blipFill>
          <p:spPr bwMode="auto">
            <a:xfrm>
              <a:off x="8755811" y="223771"/>
              <a:ext cx="3436189"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5"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4046308433"/>
      </p:ext>
    </p:extLst>
  </p:cSld>
  <p:clrMapOvr>
    <a:masterClrMapping/>
  </p:clrMapOvr>
  <p:transition spd="slow" advTm="12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185998" y="470870"/>
            <a:ext cx="6497805" cy="1097737"/>
          </a:xfrm>
        </p:spPr>
        <p:txBody>
          <a:bodyPr>
            <a:normAutofit fontScale="90000"/>
          </a:bodyPr>
          <a:lstStyle/>
          <a:p>
            <a:r>
              <a:rPr lang="ru-RU" sz="2000" b="1" dirty="0">
                <a:solidFill>
                  <a:schemeClr val="accent3">
                    <a:lumMod val="50000"/>
                  </a:schemeClr>
                </a:solidFill>
              </a:rPr>
              <a:t>ИКТ является движущей силой для </a:t>
            </a:r>
            <a:br>
              <a:rPr lang="ru-RU" sz="2000" b="1" dirty="0">
                <a:solidFill>
                  <a:schemeClr val="accent3">
                    <a:lumMod val="50000"/>
                  </a:schemeClr>
                </a:solidFill>
              </a:rPr>
            </a:br>
            <a:r>
              <a:rPr lang="ru-RU" sz="2000" b="1" dirty="0">
                <a:solidFill>
                  <a:schemeClr val="accent3">
                    <a:lumMod val="50000"/>
                  </a:schemeClr>
                </a:solidFill>
              </a:rPr>
              <a:t>построения общества основанного на знаниях через образование, науку и инновации, и развитие </a:t>
            </a:r>
            <a:endParaRPr lang="en-US" sz="2000" b="1" dirty="0">
              <a:solidFill>
                <a:schemeClr val="accent3">
                  <a:lumMod val="50000"/>
                </a:schemeClr>
              </a:solidFill>
            </a:endParaRPr>
          </a:p>
        </p:txBody>
      </p:sp>
      <p:pic>
        <p:nvPicPr>
          <p:cNvPr id="25603"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3333762" y="1865308"/>
            <a:ext cx="5350041" cy="4115085"/>
          </a:xfrm>
        </p:spPr>
      </p:pic>
      <p:grpSp>
        <p:nvGrpSpPr>
          <p:cNvPr id="8" name="Группа 7"/>
          <p:cNvGrpSpPr/>
          <p:nvPr/>
        </p:nvGrpSpPr>
        <p:grpSpPr>
          <a:xfrm>
            <a:off x="189781" y="58984"/>
            <a:ext cx="12002219" cy="1509623"/>
            <a:chOff x="189781" y="58984"/>
            <a:chExt cx="12002219" cy="1509623"/>
          </a:xfrm>
        </p:grpSpPr>
        <p:pic>
          <p:nvPicPr>
            <p:cNvPr id="9"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755811" y="223771"/>
              <a:ext cx="3436189" cy="612101"/>
            </a:xfrm>
            <a:prstGeom prst="roundRect">
              <a:avLst/>
            </a:prstGeom>
            <a:noFill/>
            <a:ln w="9525">
              <a:noFill/>
              <a:miter lim="800000"/>
              <a:headEnd/>
              <a:tailEnd/>
            </a:ln>
          </p:spPr>
        </p:pic>
        <p:pic>
          <p:nvPicPr>
            <p:cNvPr id="10" name="Рисунок 9" descr="http://diplomiya.com/sites/default/files/styles/medium/public/institution_img/logokgtu.jpg?itok=ehztlG8o"/>
            <p:cNvPicPr/>
            <p:nvPr/>
          </p:nvPicPr>
          <p:blipFill>
            <a:blip r:embed="rId4"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786631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76608" y="529821"/>
            <a:ext cx="6332001" cy="869042"/>
          </a:xfrm>
        </p:spPr>
        <p:txBody>
          <a:bodyPr/>
          <a:lstStyle/>
          <a:p>
            <a:r>
              <a:rPr lang="ru-RU" sz="2161" b="1" dirty="0">
                <a:solidFill>
                  <a:schemeClr val="accent3">
                    <a:lumMod val="50000"/>
                  </a:schemeClr>
                </a:solidFill>
              </a:rPr>
              <a:t>Цель 3: Обеспечить подключением на базе ИКТ научно-исследовательские центры</a:t>
            </a:r>
            <a:endParaRPr lang="en-US" sz="2161" b="1" dirty="0">
              <a:solidFill>
                <a:schemeClr val="accent3">
                  <a:lumMod val="50000"/>
                </a:schemeClr>
              </a:solidFill>
            </a:endParaRPr>
          </a:p>
        </p:txBody>
      </p:sp>
      <p:sp>
        <p:nvSpPr>
          <p:cNvPr id="26627" name="Content Placeholder 2"/>
          <p:cNvSpPr>
            <a:spLocks noGrp="1"/>
          </p:cNvSpPr>
          <p:nvPr>
            <p:ph idx="1"/>
          </p:nvPr>
        </p:nvSpPr>
        <p:spPr>
          <a:xfrm>
            <a:off x="2069574" y="1899691"/>
            <a:ext cx="8197297" cy="4115085"/>
          </a:xfrm>
        </p:spPr>
        <p:txBody>
          <a:bodyPr/>
          <a:lstStyle/>
          <a:p>
            <a:r>
              <a:rPr lang="ru-RU" b="1" i="1" dirty="0" smtClean="0"/>
              <a:t>К 2010 году примерно 62 процента стран имели национальную научно-исследовательскую  и образовательную сеть</a:t>
            </a:r>
          </a:p>
          <a:p>
            <a:pPr>
              <a:buFontTx/>
              <a:buNone/>
            </a:pPr>
            <a:endParaRPr lang="en-US" i="1" dirty="0" smtClean="0"/>
          </a:p>
          <a:p>
            <a:pPr>
              <a:buFontTx/>
              <a:buNone/>
            </a:pPr>
            <a:r>
              <a:rPr lang="ru-RU" dirty="0" smtClean="0"/>
              <a:t>     Важно также подключить научно-исследовательские центры и университеты к </a:t>
            </a:r>
            <a:r>
              <a:rPr lang="ru-RU" i="1" dirty="0" smtClean="0"/>
              <a:t>национальным научно- исследовательским и образовательным сетям (НИОС), которые можно определить в качестве  </a:t>
            </a:r>
            <a:r>
              <a:rPr lang="ru-RU" dirty="0" smtClean="0"/>
              <a:t>специализированных поставщиков интернет-услуг, удовлетворяющих потребности научно- исследовательского и образовательного сообществ. Эти НИОС не только способствуют</a:t>
            </a:r>
          </a:p>
          <a:p>
            <a:pPr>
              <a:buFontTx/>
              <a:buNone/>
            </a:pPr>
            <a:r>
              <a:rPr lang="ru-RU" dirty="0" smtClean="0"/>
              <a:t>    приобретению дополнительных знаний и содействуют научным открытиям, но и могут помочь в формировании человеческого капитала и содействии экономическому развитию.</a:t>
            </a:r>
            <a:endParaRPr lang="en-US" dirty="0" smtClean="0"/>
          </a:p>
        </p:txBody>
      </p:sp>
      <p:grpSp>
        <p:nvGrpSpPr>
          <p:cNvPr id="8" name="Группа 7"/>
          <p:cNvGrpSpPr/>
          <p:nvPr/>
        </p:nvGrpSpPr>
        <p:grpSpPr>
          <a:xfrm>
            <a:off x="189781" y="58984"/>
            <a:ext cx="12002219" cy="1509623"/>
            <a:chOff x="189781" y="58984"/>
            <a:chExt cx="12002219" cy="1509623"/>
          </a:xfrm>
        </p:grpSpPr>
        <p:pic>
          <p:nvPicPr>
            <p:cNvPr id="9"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755811" y="223771"/>
              <a:ext cx="3436189" cy="612101"/>
            </a:xfrm>
            <a:prstGeom prst="roundRect">
              <a:avLst/>
            </a:prstGeom>
            <a:noFill/>
            <a:ln w="9525">
              <a:noFill/>
              <a:miter lim="800000"/>
              <a:headEnd/>
              <a:tailEnd/>
            </a:ln>
          </p:spPr>
        </p:pic>
        <p:pic>
          <p:nvPicPr>
            <p:cNvPr id="10" name="Рисунок 9" descr="http://diplomiya.com/sites/default/files/styles/medium/public/institution_img/logokgtu.jpg?itok=ehztlG8o"/>
            <p:cNvPicPr/>
            <p:nvPr/>
          </p:nvPicPr>
          <p:blipFill>
            <a:blip r:embed="rId3"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2127706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16375" y="545585"/>
            <a:ext cx="7574606" cy="1121433"/>
          </a:xfrm>
        </p:spPr>
        <p:txBody>
          <a:bodyPr>
            <a:normAutofit fontScale="90000"/>
          </a:bodyPr>
          <a:lstStyle/>
          <a:p>
            <a:r>
              <a:rPr lang="ru-RU" sz="2800" b="1" dirty="0" smtClean="0">
                <a:solidFill>
                  <a:schemeClr val="accent3">
                    <a:lumMod val="50000"/>
                  </a:schemeClr>
                </a:solidFill>
              </a:rPr>
              <a:t>Подписание соглашения о </a:t>
            </a:r>
            <a:r>
              <a:rPr lang="ru-RU" sz="2800" b="1" dirty="0" smtClean="0">
                <a:solidFill>
                  <a:schemeClr val="accent3">
                    <a:lumMod val="50000"/>
                  </a:schemeClr>
                </a:solidFill>
              </a:rPr>
              <a:t/>
            </a:r>
            <a:br>
              <a:rPr lang="ru-RU" sz="2800" b="1" dirty="0" smtClean="0">
                <a:solidFill>
                  <a:schemeClr val="accent3">
                    <a:lumMod val="50000"/>
                  </a:schemeClr>
                </a:solidFill>
              </a:rPr>
            </a:br>
            <a:r>
              <a:rPr lang="ru-RU" sz="2800" b="1" dirty="0" smtClean="0">
                <a:solidFill>
                  <a:schemeClr val="accent3">
                    <a:lumMod val="50000"/>
                  </a:schemeClr>
                </a:solidFill>
              </a:rPr>
              <a:t>сотрудничестве </a:t>
            </a:r>
            <a:r>
              <a:rPr lang="ru-RU" sz="2800" b="1" dirty="0" smtClean="0">
                <a:solidFill>
                  <a:schemeClr val="accent3">
                    <a:lumMod val="50000"/>
                  </a:schemeClr>
                </a:solidFill>
              </a:rPr>
              <a:t>между сетями </a:t>
            </a:r>
            <a:r>
              <a:rPr lang="en-US" sz="2800" b="1" dirty="0" smtClean="0">
                <a:solidFill>
                  <a:schemeClr val="accent3">
                    <a:lumMod val="50000"/>
                  </a:schemeClr>
                </a:solidFill>
              </a:rPr>
              <a:t>CAREN </a:t>
            </a:r>
            <a:r>
              <a:rPr lang="ru-RU" sz="2800" b="1" dirty="0" smtClean="0">
                <a:solidFill>
                  <a:schemeClr val="accent3">
                    <a:lumMod val="50000"/>
                  </a:schemeClr>
                </a:solidFill>
              </a:rPr>
              <a:t>и</a:t>
            </a:r>
            <a:r>
              <a:rPr lang="ru-RU" sz="2800" b="1" dirty="0">
                <a:solidFill>
                  <a:schemeClr val="accent3">
                    <a:lumMod val="50000"/>
                  </a:schemeClr>
                </a:solidFill>
              </a:rPr>
              <a:t> </a:t>
            </a:r>
            <a:r>
              <a:rPr lang="en-US" sz="2800" b="1" dirty="0" smtClean="0">
                <a:solidFill>
                  <a:schemeClr val="accent3">
                    <a:lumMod val="50000"/>
                  </a:schemeClr>
                </a:solidFill>
              </a:rPr>
              <a:t>TEIN</a:t>
            </a:r>
            <a:endParaRPr lang="en-US" sz="2800" b="1" dirty="0" smtClean="0">
              <a:solidFill>
                <a:schemeClr val="accent3">
                  <a:lumMod val="50000"/>
                </a:schemeClr>
              </a:solidFill>
            </a:endParaRPr>
          </a:p>
        </p:txBody>
      </p:sp>
      <p:pic>
        <p:nvPicPr>
          <p:cNvPr id="27652" name="Picture 2" descr="C:\Users\Askar\Documents\KRENA\DS3_09329.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801699" y="1770127"/>
            <a:ext cx="4954112" cy="3287495"/>
          </a:xfrm>
          <a:noFill/>
        </p:spPr>
      </p:pic>
      <p:sp>
        <p:nvSpPr>
          <p:cNvPr id="27651" name="Text Placeholder 3"/>
          <p:cNvSpPr>
            <a:spLocks noGrp="1"/>
          </p:cNvSpPr>
          <p:nvPr>
            <p:ph type="body" sz="half" idx="2"/>
          </p:nvPr>
        </p:nvSpPr>
        <p:spPr>
          <a:xfrm>
            <a:off x="2216375" y="5453239"/>
            <a:ext cx="8584651" cy="1093449"/>
          </a:xfrm>
        </p:spPr>
        <p:txBody>
          <a:bodyPr>
            <a:normAutofit lnSpcReduction="10000"/>
          </a:bodyPr>
          <a:lstStyle/>
          <a:p>
            <a:pPr>
              <a:buFontTx/>
              <a:buNone/>
            </a:pPr>
            <a:r>
              <a:rPr lang="ru-RU" dirty="0" smtClean="0"/>
              <a:t>Соглашение направлено на </a:t>
            </a:r>
            <a:r>
              <a:rPr lang="ru-RU" dirty="0" err="1" smtClean="0"/>
              <a:t>развтие</a:t>
            </a:r>
            <a:r>
              <a:rPr lang="ru-RU" dirty="0" smtClean="0"/>
              <a:t>  сотрудничества в таких областях как: телемедицина, дистанционное образование, уменьшение </a:t>
            </a:r>
            <a:r>
              <a:rPr lang="ru-RU" dirty="0" smtClean="0"/>
              <a:t>риска</a:t>
            </a:r>
            <a:r>
              <a:rPr lang="en-US" dirty="0" smtClean="0"/>
              <a:t> </a:t>
            </a:r>
            <a:r>
              <a:rPr lang="ru-RU" dirty="0" smtClean="0"/>
              <a:t>стихийных </a:t>
            </a:r>
            <a:r>
              <a:rPr lang="ru-RU" dirty="0" smtClean="0"/>
              <a:t>бедствий, э-культура, проведение совместных конференций и т.д. </a:t>
            </a:r>
            <a:endParaRPr lang="en-US" dirty="0" smtClean="0"/>
          </a:p>
        </p:txBody>
      </p:sp>
      <p:grpSp>
        <p:nvGrpSpPr>
          <p:cNvPr id="9" name="Группа 8"/>
          <p:cNvGrpSpPr/>
          <p:nvPr/>
        </p:nvGrpSpPr>
        <p:grpSpPr>
          <a:xfrm>
            <a:off x="189781" y="58984"/>
            <a:ext cx="12002219" cy="1509623"/>
            <a:chOff x="189781" y="58984"/>
            <a:chExt cx="12002219" cy="1509623"/>
          </a:xfrm>
        </p:grpSpPr>
        <p:pic>
          <p:nvPicPr>
            <p:cNvPr id="10"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755811" y="223771"/>
              <a:ext cx="3436189"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4"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2585898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2269524" y="525256"/>
            <a:ext cx="6831344" cy="74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325" tIns="41162" rIns="82325" bIns="4116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ru-RU" sz="2161" b="1" dirty="0">
                <a:solidFill>
                  <a:schemeClr val="accent3">
                    <a:lumMod val="50000"/>
                  </a:schemeClr>
                </a:solidFill>
                <a:latin typeface="Arial" panose="020B0604020202020204" pitchFamily="34" charset="0"/>
              </a:rPr>
              <a:t>Использование </a:t>
            </a:r>
            <a:r>
              <a:rPr lang="en-US" sz="2161" b="1" dirty="0">
                <a:solidFill>
                  <a:schemeClr val="accent3">
                    <a:lumMod val="50000"/>
                  </a:schemeClr>
                </a:solidFill>
                <a:latin typeface="Arial" panose="020B0604020202020204" pitchFamily="34" charset="0"/>
              </a:rPr>
              <a:t>CAREN</a:t>
            </a:r>
            <a:r>
              <a:rPr lang="ru-RU" sz="2161" b="1" dirty="0">
                <a:solidFill>
                  <a:schemeClr val="accent3">
                    <a:lumMod val="50000"/>
                  </a:schemeClr>
                </a:solidFill>
                <a:latin typeface="Arial" panose="020B0604020202020204" pitchFamily="34" charset="0"/>
              </a:rPr>
              <a:t> для регионального сотрудничества в области науки и образования </a:t>
            </a:r>
            <a:endParaRPr lang="en-US" sz="2161" b="1" dirty="0">
              <a:solidFill>
                <a:schemeClr val="accent3">
                  <a:lumMod val="50000"/>
                </a:schemeClr>
              </a:solidFill>
              <a:latin typeface="Arial" panose="020B0604020202020204" pitchFamily="34" charset="0"/>
            </a:endParaRPr>
          </a:p>
        </p:txBody>
      </p:sp>
      <p:sp>
        <p:nvSpPr>
          <p:cNvPr id="28675" name="TextBox 2"/>
          <p:cNvSpPr txBox="1">
            <a:spLocks noChangeArrowheads="1"/>
          </p:cNvSpPr>
          <p:nvPr/>
        </p:nvSpPr>
        <p:spPr bwMode="auto">
          <a:xfrm>
            <a:off x="2926166" y="2394667"/>
            <a:ext cx="6828902" cy="349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325" tIns="41162" rIns="82325" bIns="4116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buFont typeface="Arial" panose="020B0604020202020204" pitchFamily="34" charset="0"/>
              <a:buChar char="•"/>
            </a:pPr>
            <a:r>
              <a:rPr lang="ru-RU" sz="2341" dirty="0"/>
              <a:t>Центральноазиатская  сеть по мониторингу  естественных процессов и явлений, и предотвращения стихийных бедствий</a:t>
            </a:r>
          </a:p>
          <a:p>
            <a:pPr>
              <a:buFont typeface="Arial" panose="020B0604020202020204" pitchFamily="34" charset="0"/>
              <a:buChar char="•"/>
            </a:pPr>
            <a:r>
              <a:rPr lang="ru-RU" sz="2161" dirty="0"/>
              <a:t>Региональное сотрудничество в устойчивом управлении водными ресурсами</a:t>
            </a:r>
          </a:p>
          <a:p>
            <a:pPr>
              <a:buFont typeface="Arial" panose="020B0604020202020204" pitchFamily="34" charset="0"/>
              <a:buChar char="•"/>
            </a:pPr>
            <a:r>
              <a:rPr lang="ru-RU" sz="2161" dirty="0"/>
              <a:t>Дистанционное обучение</a:t>
            </a:r>
          </a:p>
          <a:p>
            <a:pPr>
              <a:buFont typeface="Arial" panose="020B0604020202020204" pitchFamily="34" charset="0"/>
              <a:buChar char="•"/>
            </a:pPr>
            <a:r>
              <a:rPr lang="ru-RU" sz="2161" dirty="0"/>
              <a:t>Телемедицина</a:t>
            </a:r>
            <a:endParaRPr lang="en-US" sz="2161" dirty="0"/>
          </a:p>
          <a:p>
            <a:pPr>
              <a:buFont typeface="Arial" panose="020B0604020202020204" pitchFamily="34" charset="0"/>
              <a:buChar char="•"/>
            </a:pPr>
            <a:r>
              <a:rPr lang="en-US" sz="2161" dirty="0"/>
              <a:t>GRID </a:t>
            </a:r>
            <a:endParaRPr lang="ru-RU" sz="2161" dirty="0"/>
          </a:p>
          <a:p>
            <a:pPr>
              <a:buFont typeface="Arial" panose="020B0604020202020204" pitchFamily="34" charset="0"/>
              <a:buChar char="•"/>
            </a:pPr>
            <a:r>
              <a:rPr lang="en-US" sz="2161" dirty="0"/>
              <a:t>IPv6</a:t>
            </a:r>
          </a:p>
          <a:p>
            <a:pPr>
              <a:buFont typeface="Arial" panose="020B0604020202020204" pitchFamily="34" charset="0"/>
              <a:buChar char="•"/>
            </a:pPr>
            <a:endParaRPr lang="en-US" sz="2161" dirty="0"/>
          </a:p>
        </p:txBody>
      </p:sp>
      <p:sp>
        <p:nvSpPr>
          <p:cNvPr id="28676" name="TextBox 3"/>
          <p:cNvSpPr txBox="1">
            <a:spLocks noChangeArrowheads="1"/>
          </p:cNvSpPr>
          <p:nvPr/>
        </p:nvSpPr>
        <p:spPr bwMode="auto">
          <a:xfrm>
            <a:off x="2269524" y="1824363"/>
            <a:ext cx="7848537" cy="44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25" tIns="41162" rIns="82325" bIns="41162">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ru-RU" sz="2341" dirty="0"/>
              <a:t>Предложенные сферы для регионального сотрудничества</a:t>
            </a:r>
            <a:r>
              <a:rPr lang="en-US" sz="2341" dirty="0"/>
              <a:t>:</a:t>
            </a:r>
          </a:p>
        </p:txBody>
      </p:sp>
      <p:grpSp>
        <p:nvGrpSpPr>
          <p:cNvPr id="9" name="Группа 8"/>
          <p:cNvGrpSpPr/>
          <p:nvPr/>
        </p:nvGrpSpPr>
        <p:grpSpPr>
          <a:xfrm>
            <a:off x="189781" y="58984"/>
            <a:ext cx="12002219" cy="1509623"/>
            <a:chOff x="189781" y="58984"/>
            <a:chExt cx="12002219" cy="1509623"/>
          </a:xfrm>
        </p:grpSpPr>
        <p:pic>
          <p:nvPicPr>
            <p:cNvPr id="10"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755811" y="223771"/>
              <a:ext cx="3436189"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3"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4560430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378630" y="241023"/>
            <a:ext cx="7252248" cy="1285335"/>
          </a:xfrm>
        </p:spPr>
        <p:txBody>
          <a:bodyPr>
            <a:normAutofit fontScale="90000"/>
          </a:bodyPr>
          <a:lstStyle/>
          <a:p>
            <a:r>
              <a:rPr lang="hu-HU" b="1" i="1" dirty="0" smtClean="0">
                <a:solidFill>
                  <a:schemeClr val="accent3">
                    <a:lumMod val="50000"/>
                  </a:schemeClr>
                </a:solidFill>
              </a:rPr>
              <a:t>iCAREN Scientific  Portal Development  </a:t>
            </a:r>
            <a:r>
              <a:rPr lang="hu-HU" b="1" dirty="0" smtClean="0">
                <a:solidFill>
                  <a:schemeClr val="accent3">
                    <a:lumMod val="50000"/>
                  </a:schemeClr>
                </a:solidFill>
              </a:rPr>
              <a:t>( </a:t>
            </a:r>
            <a:r>
              <a:rPr lang="en-US" b="1" dirty="0" smtClean="0">
                <a:solidFill>
                  <a:schemeClr val="accent3">
                    <a:lumMod val="50000"/>
                  </a:schemeClr>
                </a:solidFill>
              </a:rPr>
              <a:t>www.icaren.org)</a:t>
            </a:r>
            <a:br>
              <a:rPr lang="en-US" b="1" dirty="0" smtClean="0">
                <a:solidFill>
                  <a:schemeClr val="accent3">
                    <a:lumMod val="50000"/>
                  </a:schemeClr>
                </a:solidFill>
              </a:rPr>
            </a:br>
            <a:endParaRPr lang="en-US" b="1" dirty="0" smtClean="0">
              <a:solidFill>
                <a:schemeClr val="accent3">
                  <a:lumMod val="50000"/>
                </a:schemeClr>
              </a:solidFill>
            </a:endParaRPr>
          </a:p>
        </p:txBody>
      </p:sp>
      <p:pic>
        <p:nvPicPr>
          <p:cNvPr id="29699" name="Content Placeholder 3" descr="Description: icare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3028733" y="1371599"/>
            <a:ext cx="5392921" cy="3546206"/>
          </a:xfrm>
        </p:spPr>
      </p:pic>
      <p:sp>
        <p:nvSpPr>
          <p:cNvPr id="29700" name="TextBox 4"/>
          <p:cNvSpPr txBox="1">
            <a:spLocks noChangeArrowheads="1"/>
          </p:cNvSpPr>
          <p:nvPr/>
        </p:nvSpPr>
        <p:spPr bwMode="auto">
          <a:xfrm>
            <a:off x="2108066" y="5115839"/>
            <a:ext cx="8673269" cy="1655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3" tIns="45726" rIns="91453" bIns="45726">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2000" dirty="0"/>
              <a:t>A s</a:t>
            </a:r>
            <a:r>
              <a:rPr lang="hu-HU" sz="2000" dirty="0"/>
              <a:t>cientific portal called iCAREN is being developed to provide tools for scientists which help them in their researches and access to Open Source resources. A domain name  has beens registered ( </a:t>
            </a:r>
            <a:r>
              <a:rPr lang="en-US" sz="2000" u="sng" dirty="0">
                <a:hlinkClick r:id="rId3"/>
              </a:rPr>
              <a:t>www.icaren.org</a:t>
            </a:r>
            <a:r>
              <a:rPr lang="en-US" sz="2000" dirty="0"/>
              <a:t>), an initial website has been launched and will be further developed in time. </a:t>
            </a:r>
          </a:p>
          <a:p>
            <a:endParaRPr lang="en-US" sz="2161" dirty="0"/>
          </a:p>
        </p:txBody>
      </p:sp>
      <p:grpSp>
        <p:nvGrpSpPr>
          <p:cNvPr id="9" name="Группа 8"/>
          <p:cNvGrpSpPr/>
          <p:nvPr/>
        </p:nvGrpSpPr>
        <p:grpSpPr>
          <a:xfrm>
            <a:off x="189781" y="58984"/>
            <a:ext cx="12002219" cy="1509623"/>
            <a:chOff x="189781" y="58984"/>
            <a:chExt cx="12002219" cy="1509623"/>
          </a:xfrm>
        </p:grpSpPr>
        <p:pic>
          <p:nvPicPr>
            <p:cNvPr id="10" name="Рисунок 7" descr="http://1.bp.blogspot.com/-Pps0wL1P7fE/VNyk80RqAcI/AAAAAAAAAKU/xwCjdy-xaMs/s1600/logo.gif"/>
            <p:cNvPicPr>
              <a:picLocks noChangeAspect="1" noChangeArrowheads="1"/>
            </p:cNvPicPr>
            <p:nvPr/>
          </p:nvPicPr>
          <p:blipFill>
            <a:blip r:embed="rId4" cstate="print"/>
            <a:srcRect/>
            <a:stretch>
              <a:fillRect/>
            </a:stretch>
          </p:blipFill>
          <p:spPr bwMode="auto">
            <a:xfrm>
              <a:off x="8755811" y="223771"/>
              <a:ext cx="3436189"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5"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231382026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E:\UniGraz\IMG_50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111" y="1568607"/>
            <a:ext cx="7018087" cy="467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2"/>
          <p:cNvSpPr txBox="1">
            <a:spLocks noChangeArrowheads="1"/>
          </p:cNvSpPr>
          <p:nvPr/>
        </p:nvSpPr>
        <p:spPr bwMode="auto">
          <a:xfrm flipH="1">
            <a:off x="2952477" y="401779"/>
            <a:ext cx="6111882" cy="86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ru-RU" sz="2521" b="1" dirty="0">
                <a:solidFill>
                  <a:schemeClr val="accent3">
                    <a:lumMod val="50000"/>
                  </a:schemeClr>
                </a:solidFill>
              </a:rPr>
              <a:t>Проведение</a:t>
            </a:r>
            <a:r>
              <a:rPr lang="en-US" sz="2521" b="1" dirty="0">
                <a:solidFill>
                  <a:schemeClr val="accent3">
                    <a:lumMod val="50000"/>
                  </a:schemeClr>
                </a:solidFill>
              </a:rPr>
              <a:t> </a:t>
            </a:r>
            <a:r>
              <a:rPr lang="ru-RU" sz="2521" b="1" dirty="0">
                <a:solidFill>
                  <a:schemeClr val="accent3">
                    <a:lumMod val="50000"/>
                  </a:schemeClr>
                </a:solidFill>
              </a:rPr>
              <a:t>видеоконференций </a:t>
            </a:r>
            <a:r>
              <a:rPr lang="en-US" sz="2521" b="1" dirty="0">
                <a:solidFill>
                  <a:schemeClr val="accent3">
                    <a:lumMod val="50000"/>
                  </a:schemeClr>
                </a:solidFill>
              </a:rPr>
              <a:t> </a:t>
            </a:r>
            <a:r>
              <a:rPr lang="ru-RU" sz="2521" b="1" dirty="0">
                <a:solidFill>
                  <a:schemeClr val="accent3">
                    <a:lumMod val="50000"/>
                  </a:schemeClr>
                </a:solidFill>
              </a:rPr>
              <a:t>с высоким качеством изображения</a:t>
            </a:r>
            <a:r>
              <a:rPr lang="en-US" sz="2521" b="1" dirty="0">
                <a:solidFill>
                  <a:schemeClr val="accent3">
                    <a:lumMod val="50000"/>
                  </a:schemeClr>
                </a:solidFill>
              </a:rPr>
              <a:t>  </a:t>
            </a:r>
          </a:p>
        </p:txBody>
      </p:sp>
      <p:grpSp>
        <p:nvGrpSpPr>
          <p:cNvPr id="8" name="Группа 7"/>
          <p:cNvGrpSpPr/>
          <p:nvPr/>
        </p:nvGrpSpPr>
        <p:grpSpPr>
          <a:xfrm>
            <a:off x="189781" y="58984"/>
            <a:ext cx="12002219" cy="1509623"/>
            <a:chOff x="189781" y="58984"/>
            <a:chExt cx="12002219" cy="1509623"/>
          </a:xfrm>
        </p:grpSpPr>
        <p:pic>
          <p:nvPicPr>
            <p:cNvPr id="9"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755811" y="223771"/>
              <a:ext cx="3436189" cy="612101"/>
            </a:xfrm>
            <a:prstGeom prst="roundRect">
              <a:avLst/>
            </a:prstGeom>
            <a:noFill/>
            <a:ln w="9525">
              <a:noFill/>
              <a:miter lim="800000"/>
              <a:headEnd/>
              <a:tailEnd/>
            </a:ln>
          </p:spPr>
        </p:pic>
        <p:pic>
          <p:nvPicPr>
            <p:cNvPr id="10" name="Рисунок 9" descr="http://diplomiya.com/sites/default/files/styles/medium/public/institution_img/logokgtu.jpg?itok=ehztlG8o"/>
            <p:cNvPicPr/>
            <p:nvPr/>
          </p:nvPicPr>
          <p:blipFill>
            <a:blip r:embed="rId4"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15155970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Прямоугольник 1"/>
          <p:cNvSpPr>
            <a:spLocks noChangeArrowheads="1"/>
          </p:cNvSpPr>
          <p:nvPr/>
        </p:nvSpPr>
        <p:spPr bwMode="auto">
          <a:xfrm>
            <a:off x="3001538" y="2284389"/>
            <a:ext cx="6433484" cy="242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2161" dirty="0" err="1" smtClean="0"/>
              <a:t>Eduroam</a:t>
            </a:r>
            <a:r>
              <a:rPr lang="en-US" sz="2161" dirty="0" smtClean="0"/>
              <a:t> </a:t>
            </a:r>
            <a:r>
              <a:rPr lang="en-US" sz="2161" dirty="0"/>
              <a:t>(</a:t>
            </a:r>
            <a:r>
              <a:rPr lang="en-US" sz="2161" b="1" dirty="0"/>
              <a:t>edu</a:t>
            </a:r>
            <a:r>
              <a:rPr lang="en-US" sz="2161" dirty="0"/>
              <a:t>cation </a:t>
            </a:r>
            <a:r>
              <a:rPr lang="en-US" sz="2161" b="1" dirty="0"/>
              <a:t>roam</a:t>
            </a:r>
            <a:r>
              <a:rPr lang="en-US" sz="2161" dirty="0"/>
              <a:t>ing) is the secure, world-wide roaming access service developed for the international research and education community.</a:t>
            </a:r>
          </a:p>
          <a:p>
            <a:r>
              <a:rPr lang="en-US" sz="2161" dirty="0" err="1" smtClean="0"/>
              <a:t>Eduroam</a:t>
            </a:r>
            <a:r>
              <a:rPr lang="en-US" sz="2161" dirty="0" smtClean="0"/>
              <a:t> </a:t>
            </a:r>
            <a:r>
              <a:rPr lang="en-US" sz="2161" dirty="0"/>
              <a:t>allows students, researchers and staff from participating institutions to obtain Internet connectivity across campus and when visiting other participating institutions by simply opening their laptop.</a:t>
            </a:r>
          </a:p>
        </p:txBody>
      </p:sp>
      <p:sp>
        <p:nvSpPr>
          <p:cNvPr id="31747" name="Прямоугольник 2"/>
          <p:cNvSpPr>
            <a:spLocks noChangeArrowheads="1"/>
          </p:cNvSpPr>
          <p:nvPr/>
        </p:nvSpPr>
        <p:spPr bwMode="auto">
          <a:xfrm>
            <a:off x="3001538" y="868465"/>
            <a:ext cx="3796342" cy="53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2881" b="1" dirty="0">
                <a:solidFill>
                  <a:schemeClr val="accent3">
                    <a:lumMod val="50000"/>
                  </a:schemeClr>
                </a:solidFill>
              </a:rPr>
              <a:t>What is </a:t>
            </a:r>
            <a:r>
              <a:rPr lang="en-US" sz="2881" b="1" dirty="0" err="1">
                <a:solidFill>
                  <a:schemeClr val="accent3">
                    <a:lumMod val="50000"/>
                  </a:schemeClr>
                </a:solidFill>
              </a:rPr>
              <a:t>E</a:t>
            </a:r>
            <a:r>
              <a:rPr lang="en-US" sz="2881" b="1" dirty="0" err="1" smtClean="0">
                <a:solidFill>
                  <a:schemeClr val="accent3">
                    <a:lumMod val="50000"/>
                  </a:schemeClr>
                </a:solidFill>
              </a:rPr>
              <a:t>duroam</a:t>
            </a:r>
            <a:r>
              <a:rPr lang="en-US" sz="2881" b="1" dirty="0">
                <a:solidFill>
                  <a:schemeClr val="accent3">
                    <a:lumMod val="50000"/>
                  </a:schemeClr>
                </a:solidFill>
              </a:rPr>
              <a:t>?</a:t>
            </a:r>
          </a:p>
        </p:txBody>
      </p:sp>
      <p:grpSp>
        <p:nvGrpSpPr>
          <p:cNvPr id="8" name="Группа 7"/>
          <p:cNvGrpSpPr/>
          <p:nvPr/>
        </p:nvGrpSpPr>
        <p:grpSpPr>
          <a:xfrm>
            <a:off x="189781" y="58984"/>
            <a:ext cx="12002219" cy="1509623"/>
            <a:chOff x="189781" y="58984"/>
            <a:chExt cx="12002219" cy="1509623"/>
          </a:xfrm>
        </p:grpSpPr>
        <p:pic>
          <p:nvPicPr>
            <p:cNvPr id="9"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755811" y="223771"/>
              <a:ext cx="3436189" cy="612101"/>
            </a:xfrm>
            <a:prstGeom prst="roundRect">
              <a:avLst/>
            </a:prstGeom>
            <a:noFill/>
            <a:ln w="9525">
              <a:noFill/>
              <a:miter lim="800000"/>
              <a:headEnd/>
              <a:tailEnd/>
            </a:ln>
          </p:spPr>
        </p:pic>
        <p:pic>
          <p:nvPicPr>
            <p:cNvPr id="10" name="Рисунок 9" descr="http://diplomiya.com/sites/default/files/styles/medium/public/institution_img/logokgtu.jpg?itok=ehztlG8o"/>
            <p:cNvPicPr/>
            <p:nvPr/>
          </p:nvPicPr>
          <p:blipFill>
            <a:blip r:embed="rId3"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2954218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2198459" y="1021197"/>
            <a:ext cx="8017239" cy="1094820"/>
          </a:xfrm>
        </p:spPr>
        <p:txBody>
          <a:bodyPr>
            <a:noAutofit/>
          </a:bodyPr>
          <a:lstStyle/>
          <a:p>
            <a:r>
              <a:rPr lang="ru-RU" sz="2000" b="1" dirty="0">
                <a:solidFill>
                  <a:schemeClr val="accent3">
                    <a:lumMod val="50000"/>
                  </a:schemeClr>
                </a:solidFill>
              </a:rPr>
              <a:t>Цель  курса лекций "</a:t>
            </a:r>
            <a:r>
              <a:rPr lang="ru-RU" sz="2000" b="1" dirty="0" smtClean="0">
                <a:solidFill>
                  <a:schemeClr val="accent3">
                    <a:lumMod val="50000"/>
                  </a:schemeClr>
                </a:solidFill>
              </a:rPr>
              <a:t>Навстречу Азиатскому </a:t>
            </a:r>
            <a:r>
              <a:rPr lang="ru-RU" sz="2000" b="1" dirty="0">
                <a:solidFill>
                  <a:schemeClr val="accent3">
                    <a:lumMod val="50000"/>
                  </a:schemeClr>
                </a:solidFill>
              </a:rPr>
              <a:t>сообществу. Формирование </a:t>
            </a:r>
            <a:r>
              <a:rPr lang="ru-RU" sz="2000" b="1" dirty="0" smtClean="0">
                <a:solidFill>
                  <a:schemeClr val="accent3">
                    <a:lumMod val="50000"/>
                  </a:schemeClr>
                </a:solidFill>
              </a:rPr>
              <a:t>э-Азиатского сообщества« в Кыргызском государственном техническом университе</a:t>
            </a:r>
            <a:r>
              <a:rPr lang="ru-RU" sz="2000" dirty="0" smtClean="0">
                <a:solidFill>
                  <a:schemeClr val="accent3">
                    <a:lumMod val="50000"/>
                  </a:schemeClr>
                </a:solidFill>
              </a:rPr>
              <a:t>те</a:t>
            </a:r>
            <a:r>
              <a:rPr lang="ru-RU" sz="2400" dirty="0">
                <a:solidFill>
                  <a:schemeClr val="accent3">
                    <a:lumMod val="50000"/>
                  </a:schemeClr>
                </a:solidFill>
              </a:rPr>
              <a:t/>
            </a:r>
            <a:br>
              <a:rPr lang="ru-RU" sz="2400" dirty="0">
                <a:solidFill>
                  <a:schemeClr val="accent3">
                    <a:lumMod val="50000"/>
                  </a:schemeClr>
                </a:solidFill>
              </a:rPr>
            </a:br>
            <a:endParaRPr lang="ru-RU" sz="2400" dirty="0">
              <a:solidFill>
                <a:schemeClr val="accent3">
                  <a:lumMod val="50000"/>
                </a:schemeClr>
              </a:solidFill>
            </a:endParaRPr>
          </a:p>
        </p:txBody>
      </p:sp>
      <p:sp>
        <p:nvSpPr>
          <p:cNvPr id="3" name="Объект 2"/>
          <p:cNvSpPr>
            <a:spLocks noGrp="1"/>
          </p:cNvSpPr>
          <p:nvPr>
            <p:ph idx="1"/>
          </p:nvPr>
        </p:nvSpPr>
        <p:spPr>
          <a:xfrm>
            <a:off x="1845471" y="2038382"/>
            <a:ext cx="8982008" cy="4602493"/>
          </a:xfrm>
        </p:spPr>
        <p:txBody>
          <a:bodyPr>
            <a:normAutofit fontScale="92500" lnSpcReduction="10000"/>
          </a:bodyPr>
          <a:lstStyle/>
          <a:p>
            <a:pPr>
              <a:defRPr/>
            </a:pPr>
            <a:r>
              <a:rPr lang="ru-RU" dirty="0"/>
              <a:t>Д</a:t>
            </a:r>
            <a:r>
              <a:rPr lang="ru-RU" dirty="0" smtClean="0"/>
              <a:t>ать </a:t>
            </a:r>
            <a:r>
              <a:rPr lang="ru-RU" dirty="0" smtClean="0"/>
              <a:t>студентам историческое и культурное обоснование, обзор возможностей сотрудничества  между азиатскими людьми и формирования Азиатского сообщества через сотрудничество между университетами в странах Азии с использованием ИКТ, объяснить молодым студентам видение  Фонда Единая Азия для формирования Азиатского сообщества.</a:t>
            </a:r>
          </a:p>
          <a:p>
            <a:pPr>
              <a:defRPr/>
            </a:pPr>
            <a:r>
              <a:rPr lang="ru-RU" dirty="0" smtClean="0"/>
              <a:t>Курс «Навстречу Азиатскому сообществу. </a:t>
            </a:r>
            <a:r>
              <a:rPr lang="ru-RU" dirty="0" smtClean="0"/>
              <a:t>Формирование электронного Азиатского сообщества»  включают основные лекции по истории стран Азии и их связь с Кыргызской </a:t>
            </a:r>
            <a:r>
              <a:rPr lang="ru-RU" dirty="0" smtClean="0"/>
              <a:t>Республикой, </a:t>
            </a:r>
            <a:r>
              <a:rPr lang="ru-RU" dirty="0" smtClean="0"/>
              <a:t>объяснения, что ИКТ могут быть движущей силой для построения общества знаний и Азиатского сообщества.</a:t>
            </a:r>
          </a:p>
          <a:p>
            <a:pPr>
              <a:defRPr/>
            </a:pPr>
            <a:r>
              <a:rPr lang="ru-RU" dirty="0" smtClean="0"/>
              <a:t>Вторая часть курса включает в себя участие студентов в видеоконференциях по дистанционному обучению и телемедицине. </a:t>
            </a:r>
            <a:r>
              <a:rPr lang="ru-RU" dirty="0" smtClean="0"/>
              <a:t>Студенты могут узнать общие культурные ценности, и получить лучшее понимание и более сильную солидарность с азиатскими </a:t>
            </a:r>
            <a:r>
              <a:rPr lang="ru-RU" dirty="0" smtClean="0"/>
              <a:t>народами.</a:t>
            </a:r>
            <a:endParaRPr lang="ru-RU" dirty="0" smtClean="0"/>
          </a:p>
          <a:p>
            <a:pPr>
              <a:defRPr/>
            </a:pPr>
            <a:r>
              <a:rPr lang="ru-RU" dirty="0" smtClean="0"/>
              <a:t>Третий год курс КГТУ осуществляется в осенний семестр с сентября 2015 года по </a:t>
            </a:r>
            <a:r>
              <a:rPr lang="en-US" dirty="0" smtClean="0"/>
              <a:t> </a:t>
            </a:r>
            <a:r>
              <a:rPr lang="ru-RU" dirty="0" smtClean="0"/>
              <a:t>январь  2016 г. в учебном году 2015-2016 гг.</a:t>
            </a:r>
          </a:p>
          <a:p>
            <a:pPr marL="0" indent="0">
              <a:buNone/>
              <a:defRPr/>
            </a:pPr>
            <a:endParaRPr lang="ru-RU" dirty="0" smtClean="0"/>
          </a:p>
          <a:p>
            <a:pPr marL="0" indent="0">
              <a:buNone/>
              <a:defRPr/>
            </a:pPr>
            <a:endParaRPr lang="ru-RU" dirty="0"/>
          </a:p>
        </p:txBody>
      </p:sp>
      <p:grpSp>
        <p:nvGrpSpPr>
          <p:cNvPr id="11" name="Группа 10"/>
          <p:cNvGrpSpPr/>
          <p:nvPr/>
        </p:nvGrpSpPr>
        <p:grpSpPr>
          <a:xfrm>
            <a:off x="189781" y="58984"/>
            <a:ext cx="12002219" cy="1509623"/>
            <a:chOff x="189781" y="58984"/>
            <a:chExt cx="12002219" cy="1509623"/>
          </a:xfrm>
        </p:grpSpPr>
        <p:pic>
          <p:nvPicPr>
            <p:cNvPr id="12"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3" name="Рисунок 12" descr="http://diplomiya.com/sites/default/files/styles/medium/public/institution_img/logokgtu.jpg?itok=ehztlG8o"/>
            <p:cNvPicPr/>
            <p:nvPr/>
          </p:nvPicPr>
          <p:blipFill>
            <a:blip r:embed="rId3"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36431005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Прямоугольник 3"/>
          <p:cNvSpPr>
            <a:spLocks noChangeArrowheads="1"/>
          </p:cNvSpPr>
          <p:nvPr/>
        </p:nvSpPr>
        <p:spPr bwMode="auto">
          <a:xfrm>
            <a:off x="2374544" y="563597"/>
            <a:ext cx="3893502" cy="53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2881" b="1" dirty="0">
                <a:solidFill>
                  <a:schemeClr val="accent3">
                    <a:lumMod val="50000"/>
                  </a:schemeClr>
                </a:solidFill>
              </a:rPr>
              <a:t>Where can I </a:t>
            </a:r>
            <a:r>
              <a:rPr lang="en-US" sz="2881" b="1" dirty="0" err="1" smtClean="0">
                <a:solidFill>
                  <a:schemeClr val="accent3">
                    <a:lumMod val="50000"/>
                  </a:schemeClr>
                </a:solidFill>
              </a:rPr>
              <a:t>Eduroam</a:t>
            </a:r>
            <a:r>
              <a:rPr lang="en-US" sz="2881" b="1" dirty="0">
                <a:solidFill>
                  <a:schemeClr val="accent3">
                    <a:lumMod val="50000"/>
                  </a:schemeClr>
                </a:solidFill>
              </a:rPr>
              <a:t>?</a:t>
            </a:r>
          </a:p>
        </p:txBody>
      </p:sp>
      <p:sp>
        <p:nvSpPr>
          <p:cNvPr id="32771" name="Прямоугольник 4"/>
          <p:cNvSpPr>
            <a:spLocks noChangeArrowheads="1"/>
          </p:cNvSpPr>
          <p:nvPr/>
        </p:nvSpPr>
        <p:spPr bwMode="auto">
          <a:xfrm>
            <a:off x="2389063" y="2728136"/>
            <a:ext cx="7591255" cy="341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1801" u="sng" dirty="0">
                <a:solidFill>
                  <a:schemeClr val="accent1"/>
                </a:solidFill>
              </a:rPr>
              <a:t>Andorra, Argentina, Armenia, Australia, Austria, Azerbaijan, Belarus, Belgium, Brazil, Bulgaria, Canada, Chile, People's Republic of China, Colombia, Costa Rica, Croatia, Cyprus, Czech Republic, Denmark, Ecuador, Estonia, Finland, France, Germany, Greece, Hong Kong, Hungary, Iceland, India, Ireland, Israel, Italy, Japan, Kazakhstan, Kenya, Korea, Kyrgyzstan, Latvia, Lebanon, Lithuania, Luxembourg, Macau, Macedonia, Malta, Mexico, Moldova, Montenegro, Morocco, The Netherlands, New Zealand, Norway, Peru, The Philippines, Poland, Portugal, Qatar, Taiwan (ROC), Romania, Russia, Saudi Arabia, Serbia, Singapore, Slovenia, Slovakia, South Africa, Spain, Sweden, Switzerland, Thailand, Trinidad &amp; Tobago, Turkey, Uganda, United Arab Emirates, United Kingdom, United Kingdom, United States of America and Zambia</a:t>
            </a:r>
          </a:p>
        </p:txBody>
      </p:sp>
      <p:sp>
        <p:nvSpPr>
          <p:cNvPr id="32772" name="Прямоугольник 5"/>
          <p:cNvSpPr>
            <a:spLocks noChangeArrowheads="1"/>
          </p:cNvSpPr>
          <p:nvPr/>
        </p:nvSpPr>
        <p:spPr bwMode="auto">
          <a:xfrm>
            <a:off x="2389063" y="1362641"/>
            <a:ext cx="7333972" cy="1089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2161" dirty="0"/>
              <a:t>Having started in Europe, </a:t>
            </a:r>
            <a:r>
              <a:rPr lang="en-US" sz="2161" dirty="0" err="1" smtClean="0"/>
              <a:t>Eduroam</a:t>
            </a:r>
            <a:r>
              <a:rPr lang="en-US" sz="2161" dirty="0" smtClean="0"/>
              <a:t> </a:t>
            </a:r>
            <a:r>
              <a:rPr lang="en-US" sz="2161" dirty="0"/>
              <a:t>has gained momentum throughout the research and education community world wide and is now available in </a:t>
            </a:r>
            <a:r>
              <a:rPr lang="en-US" sz="2161" dirty="0" smtClean="0"/>
              <a:t>76 </a:t>
            </a:r>
            <a:r>
              <a:rPr lang="en-US" sz="2161" dirty="0"/>
              <a:t>territories world wide.</a:t>
            </a:r>
            <a:endParaRPr lang="ru-RU" sz="2161" dirty="0"/>
          </a:p>
        </p:txBody>
      </p:sp>
      <p:grpSp>
        <p:nvGrpSpPr>
          <p:cNvPr id="9" name="Группа 8"/>
          <p:cNvGrpSpPr/>
          <p:nvPr/>
        </p:nvGrpSpPr>
        <p:grpSpPr>
          <a:xfrm>
            <a:off x="189781" y="58984"/>
            <a:ext cx="12002219" cy="1509623"/>
            <a:chOff x="189781" y="58984"/>
            <a:chExt cx="12002219" cy="1509623"/>
          </a:xfrm>
        </p:grpSpPr>
        <p:pic>
          <p:nvPicPr>
            <p:cNvPr id="10"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755811" y="223771"/>
              <a:ext cx="3436189"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3"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1054096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1"/>
            <a:ext cx="9376913" cy="6858000"/>
            <a:chOff x="379079" y="2682814"/>
            <a:chExt cx="8080699" cy="5891843"/>
          </a:xfrm>
        </p:grpSpPr>
        <p:pic>
          <p:nvPicPr>
            <p:cNvPr id="33795" name="Picture 4" descr="C:\Documents and Settings\Askar\My Documents\CAREN\CARENMeetings\CARENlaunch\Picture 004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079" y="2682814"/>
              <a:ext cx="8080699" cy="589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4"/>
            <p:cNvSpPr txBox="1">
              <a:spLocks noChangeArrowheads="1"/>
            </p:cNvSpPr>
            <p:nvPr/>
          </p:nvSpPr>
          <p:spPr bwMode="auto">
            <a:xfrm>
              <a:off x="1324004" y="2682814"/>
              <a:ext cx="3050630" cy="158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3241" dirty="0">
                  <a:solidFill>
                    <a:schemeClr val="bg1"/>
                  </a:solidFill>
                </a:rPr>
                <a:t>Thank you </a:t>
              </a:r>
              <a:r>
                <a:rPr lang="ru-RU" sz="3241" dirty="0">
                  <a:solidFill>
                    <a:schemeClr val="bg1"/>
                  </a:solidFill>
                </a:rPr>
                <a:t>!</a:t>
              </a:r>
              <a:endParaRPr lang="en-US" sz="3241" dirty="0">
                <a:solidFill>
                  <a:schemeClr val="bg1"/>
                </a:solidFill>
              </a:endParaRPr>
            </a:p>
            <a:p>
              <a:r>
                <a:rPr lang="ru-RU" sz="3241" dirty="0" err="1">
                  <a:solidFill>
                    <a:schemeClr val="bg1"/>
                  </a:solidFill>
                </a:rPr>
                <a:t>Чон</a:t>
              </a:r>
              <a:r>
                <a:rPr lang="ru-RU" sz="3241" dirty="0">
                  <a:solidFill>
                    <a:schemeClr val="bg1"/>
                  </a:solidFill>
                </a:rPr>
                <a:t> </a:t>
              </a:r>
              <a:r>
                <a:rPr lang="ru-RU" sz="3241" dirty="0" err="1">
                  <a:solidFill>
                    <a:schemeClr val="bg1"/>
                  </a:solidFill>
                </a:rPr>
                <a:t>рахмат</a:t>
              </a:r>
              <a:r>
                <a:rPr lang="ru-RU" sz="3241" dirty="0">
                  <a:solidFill>
                    <a:schemeClr val="bg1"/>
                  </a:solidFill>
                </a:rPr>
                <a:t>!</a:t>
              </a:r>
              <a:r>
                <a:rPr lang="en-US" sz="3241" dirty="0">
                  <a:solidFill>
                    <a:schemeClr val="bg1"/>
                  </a:solidFill>
                </a:rPr>
                <a:t> </a:t>
              </a:r>
            </a:p>
            <a:p>
              <a:endParaRPr lang="en-US" sz="3241" dirty="0">
                <a:solidFill>
                  <a:schemeClr val="bg1"/>
                </a:solidFill>
              </a:endParaRPr>
            </a:p>
          </p:txBody>
        </p:sp>
      </p:grpSp>
    </p:spTree>
    <p:extLst>
      <p:ext uri="{BB962C8B-B14F-4D97-AF65-F5344CB8AC3E}">
        <p14:creationId xmlns:p14="http://schemas.microsoft.com/office/powerpoint/2010/main" val="755684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2511302" y="1051662"/>
            <a:ext cx="8194077" cy="1033890"/>
          </a:xfrm>
        </p:spPr>
        <p:txBody>
          <a:bodyPr>
            <a:noAutofit/>
          </a:bodyPr>
          <a:lstStyle/>
          <a:p>
            <a:r>
              <a:rPr lang="ru-RU" sz="2400" b="1" dirty="0">
                <a:solidFill>
                  <a:schemeClr val="accent3">
                    <a:lumMod val="50000"/>
                  </a:schemeClr>
                </a:solidFill>
              </a:rPr>
              <a:t>Цель курса «Навстречу Азиатского сообщества. Формирование электронного азиатского сообщества»</a:t>
            </a:r>
          </a:p>
        </p:txBody>
      </p:sp>
      <p:sp>
        <p:nvSpPr>
          <p:cNvPr id="3" name="Объект 2"/>
          <p:cNvSpPr>
            <a:spLocks noGrp="1"/>
          </p:cNvSpPr>
          <p:nvPr>
            <p:ph idx="1"/>
          </p:nvPr>
        </p:nvSpPr>
        <p:spPr>
          <a:xfrm>
            <a:off x="2184333" y="2512287"/>
            <a:ext cx="7753294" cy="3672852"/>
          </a:xfrm>
        </p:spPr>
        <p:txBody>
          <a:bodyPr/>
          <a:lstStyle/>
          <a:p>
            <a:pPr>
              <a:defRPr/>
            </a:pPr>
            <a:r>
              <a:rPr lang="ru-RU" dirty="0"/>
              <a:t>Целью курса «Навстречу Азиатского сообщества. Формирование </a:t>
            </a:r>
            <a:r>
              <a:rPr lang="ru-RU" dirty="0" smtClean="0"/>
              <a:t>электронного </a:t>
            </a:r>
            <a:r>
              <a:rPr lang="ru-RU" dirty="0"/>
              <a:t>азиатского </a:t>
            </a:r>
            <a:r>
              <a:rPr lang="ru-RU" dirty="0" smtClean="0"/>
              <a:t>сообщества»  является </a:t>
            </a:r>
            <a:r>
              <a:rPr lang="ru-RU" dirty="0"/>
              <a:t>предоставление студентам </a:t>
            </a:r>
            <a:r>
              <a:rPr lang="ru-RU" dirty="0" smtClean="0"/>
              <a:t>общих </a:t>
            </a:r>
            <a:r>
              <a:rPr lang="ru-RU" dirty="0"/>
              <a:t>междисциплинарных знаний, направленное на формирование Единого азиатского сообщества, </a:t>
            </a:r>
            <a:r>
              <a:rPr lang="ru-RU" dirty="0" smtClean="0"/>
              <a:t>понимания </a:t>
            </a:r>
            <a:r>
              <a:rPr lang="ru-RU" dirty="0"/>
              <a:t>азиатских культур и </a:t>
            </a:r>
            <a:r>
              <a:rPr lang="ru-RU" dirty="0" smtClean="0"/>
              <a:t>использования современных </a:t>
            </a:r>
            <a:r>
              <a:rPr lang="ru-RU" dirty="0"/>
              <a:t>высокоскоростных сетей для проведения видеоконференций и совместной работы в сфере образования между университетами в Азии, и поддержка развития телемедицины в Кыргызской Республике в сотрудничестве с азиатскими партнерами</a:t>
            </a:r>
          </a:p>
          <a:p>
            <a:pPr marL="0" indent="0">
              <a:buNone/>
              <a:defRPr/>
            </a:pPr>
            <a:endParaRPr lang="en-US" dirty="0" smtClean="0"/>
          </a:p>
        </p:txBody>
      </p:sp>
      <p:grpSp>
        <p:nvGrpSpPr>
          <p:cNvPr id="11" name="Группа 10"/>
          <p:cNvGrpSpPr/>
          <p:nvPr/>
        </p:nvGrpSpPr>
        <p:grpSpPr>
          <a:xfrm>
            <a:off x="189781" y="58984"/>
            <a:ext cx="12002219" cy="1509623"/>
            <a:chOff x="189781" y="58984"/>
            <a:chExt cx="12002219" cy="1509623"/>
          </a:xfrm>
        </p:grpSpPr>
        <p:pic>
          <p:nvPicPr>
            <p:cNvPr id="12"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3" name="Рисунок 12" descr="http://diplomiya.com/sites/default/files/styles/medium/public/institution_img/logokgtu.jpg?itok=ehztlG8o"/>
            <p:cNvPicPr/>
            <p:nvPr/>
          </p:nvPicPr>
          <p:blipFill>
            <a:blip r:embed="rId3"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2330352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9514" y="1125707"/>
            <a:ext cx="7743006" cy="562014"/>
          </a:xfrm>
        </p:spPr>
        <p:txBody>
          <a:bodyPr>
            <a:normAutofit fontScale="90000"/>
          </a:bodyPr>
          <a:lstStyle/>
          <a:p>
            <a:r>
              <a:rPr lang="en-US" sz="2200" b="1" dirty="0">
                <a:solidFill>
                  <a:schemeClr val="accent3">
                    <a:lumMod val="50000"/>
                  </a:schemeClr>
                </a:solidFill>
              </a:rPr>
              <a:t>Lectures actually given in accordance with the syllabus</a:t>
            </a:r>
            <a:r>
              <a:rPr lang="en-US" b="1" dirty="0">
                <a:solidFill>
                  <a:schemeClr val="accent3">
                    <a:lumMod val="50000"/>
                  </a:schemeClr>
                </a:solidFill>
              </a:rPr>
              <a:t/>
            </a:r>
            <a:br>
              <a:rPr lang="en-US" b="1" dirty="0">
                <a:solidFill>
                  <a:schemeClr val="accent3">
                    <a:lumMod val="50000"/>
                  </a:schemeClr>
                </a:solidFill>
              </a:rPr>
            </a:br>
            <a:endParaRPr lang="ru-RU" b="1" dirty="0">
              <a:solidFill>
                <a:schemeClr val="accent3">
                  <a:lumMod val="50000"/>
                </a:schemeClr>
              </a:solidFill>
            </a:endParaRPr>
          </a:p>
        </p:txBody>
      </p:sp>
      <p:sp>
        <p:nvSpPr>
          <p:cNvPr id="10" name="Объект 9"/>
          <p:cNvSpPr>
            <a:spLocks noGrp="1"/>
          </p:cNvSpPr>
          <p:nvPr>
            <p:ph idx="1"/>
          </p:nvPr>
        </p:nvSpPr>
        <p:spPr>
          <a:xfrm>
            <a:off x="1966566" y="1628989"/>
            <a:ext cx="8251007" cy="5144401"/>
          </a:xfrm>
        </p:spPr>
        <p:txBody>
          <a:bodyPr>
            <a:normAutofit fontScale="55000" lnSpcReduction="20000"/>
          </a:bodyPr>
          <a:lstStyle/>
          <a:p>
            <a:r>
              <a:rPr lang="en-US" sz="2000" dirty="0"/>
              <a:t>Course Guidance; Purpose of the Course “Towards to Asian Community”, Comment on the Syllabus</a:t>
            </a:r>
            <a:endParaRPr lang="ru-RU" sz="2000" dirty="0"/>
          </a:p>
          <a:p>
            <a:r>
              <a:rPr lang="en-US" sz="2000" dirty="0" smtClean="0"/>
              <a:t>E-</a:t>
            </a:r>
            <a:r>
              <a:rPr lang="en-US" sz="2000" dirty="0" err="1" smtClean="0"/>
              <a:t>Helth</a:t>
            </a:r>
            <a:r>
              <a:rPr lang="en-US" sz="2000" dirty="0" smtClean="0"/>
              <a:t> </a:t>
            </a:r>
            <a:r>
              <a:rPr lang="en-US" sz="2000" dirty="0"/>
              <a:t>in Central Asia: experience and recent developments </a:t>
            </a:r>
            <a:endParaRPr lang="en-US" sz="2000" dirty="0" smtClean="0"/>
          </a:p>
          <a:p>
            <a:r>
              <a:rPr lang="en-US" sz="2000" dirty="0" smtClean="0"/>
              <a:t>The </a:t>
            </a:r>
            <a:r>
              <a:rPr lang="en-US" sz="2000" dirty="0"/>
              <a:t>introduction of medical databases in Asian </a:t>
            </a:r>
            <a:r>
              <a:rPr lang="en-US" sz="2000" dirty="0" smtClean="0"/>
              <a:t>community</a:t>
            </a:r>
          </a:p>
          <a:p>
            <a:r>
              <a:rPr lang="en-US" sz="2000" dirty="0"/>
              <a:t>The vision and purpose of Asian Community. ICT as bridge to connect”</a:t>
            </a:r>
            <a:endParaRPr lang="ru-RU" sz="2000" dirty="0"/>
          </a:p>
          <a:p>
            <a:r>
              <a:rPr lang="en-US" sz="2000" dirty="0"/>
              <a:t>Telemedicine wireless communication in </a:t>
            </a:r>
            <a:r>
              <a:rPr lang="en-US" sz="2000" dirty="0" smtClean="0"/>
              <a:t>Kyrgyzstan</a:t>
            </a:r>
          </a:p>
          <a:p>
            <a:r>
              <a:rPr lang="en-US" sz="2000" dirty="0"/>
              <a:t>Telemedicine System </a:t>
            </a:r>
            <a:r>
              <a:rPr lang="en-US" sz="2000" dirty="0" smtClean="0"/>
              <a:t>SATCOM</a:t>
            </a:r>
          </a:p>
          <a:p>
            <a:r>
              <a:rPr lang="en-US" sz="2000" dirty="0"/>
              <a:t>Twenty years of cooperation between Kyrgyzstan and </a:t>
            </a:r>
            <a:r>
              <a:rPr lang="en-US" sz="2000" dirty="0" smtClean="0"/>
              <a:t>Japan</a:t>
            </a:r>
          </a:p>
          <a:p>
            <a:r>
              <a:rPr lang="en-US" sz="2000" dirty="0"/>
              <a:t>Political and economic relations between Kyrgyzstan and </a:t>
            </a:r>
            <a:r>
              <a:rPr lang="en-US" sz="2000" dirty="0" smtClean="0"/>
              <a:t>Japan</a:t>
            </a:r>
          </a:p>
          <a:p>
            <a:r>
              <a:rPr lang="en-US" sz="2000" dirty="0"/>
              <a:t>Integration and Enlargement of the European Union” “Globalization and transformation of  nation-states (regional integration). Central Asian Research and Education </a:t>
            </a:r>
            <a:r>
              <a:rPr lang="en-US" sz="2000" dirty="0" smtClean="0"/>
              <a:t>Network</a:t>
            </a:r>
          </a:p>
          <a:p>
            <a:r>
              <a:rPr lang="en-US" sz="2000" dirty="0"/>
              <a:t>Telemedicine development in Asia</a:t>
            </a:r>
            <a:endParaRPr lang="ru-RU" sz="2000" dirty="0"/>
          </a:p>
          <a:p>
            <a:r>
              <a:rPr lang="en-US" sz="2000" dirty="0"/>
              <a:t>Socio-Cultural Aspects of Mobile Communication</a:t>
            </a:r>
            <a:endParaRPr lang="ru-RU" sz="2000" dirty="0"/>
          </a:p>
          <a:p>
            <a:r>
              <a:rPr lang="en-US" sz="2000" dirty="0"/>
              <a:t>Technologies in </a:t>
            </a:r>
            <a:r>
              <a:rPr lang="en-US" sz="2000" dirty="0" smtClean="0"/>
              <a:t>Asia</a:t>
            </a:r>
          </a:p>
          <a:p>
            <a:r>
              <a:rPr lang="en-US" sz="2000" dirty="0"/>
              <a:t>Standards of data communications for </a:t>
            </a:r>
            <a:r>
              <a:rPr lang="en-US" sz="2000" dirty="0" smtClean="0"/>
              <a:t>telemedicine</a:t>
            </a:r>
          </a:p>
          <a:p>
            <a:r>
              <a:rPr lang="en-US" sz="2000" dirty="0"/>
              <a:t>Application of nanotechnology for </a:t>
            </a:r>
            <a:r>
              <a:rPr lang="en-US" sz="2000" dirty="0" smtClean="0"/>
              <a:t>medicine</a:t>
            </a:r>
          </a:p>
          <a:p>
            <a:r>
              <a:rPr lang="en-US" sz="2000" dirty="0"/>
              <a:t>The history of the telemedicine development in Asia and the Pacific </a:t>
            </a:r>
            <a:r>
              <a:rPr lang="en-US" sz="2000" dirty="0" smtClean="0"/>
              <a:t>countries</a:t>
            </a:r>
          </a:p>
          <a:p>
            <a:r>
              <a:rPr lang="en-US" sz="2000" dirty="0"/>
              <a:t>Satellite communication systems in </a:t>
            </a:r>
            <a:r>
              <a:rPr lang="en-US" sz="2000" dirty="0" smtClean="0"/>
              <a:t>India</a:t>
            </a:r>
          </a:p>
          <a:p>
            <a:r>
              <a:rPr lang="en-US" sz="2000" dirty="0"/>
              <a:t>Development and application of multimedia technologies in educational areas for </a:t>
            </a:r>
            <a:r>
              <a:rPr lang="en-US" sz="2000" dirty="0" smtClean="0"/>
              <a:t>Asia</a:t>
            </a:r>
          </a:p>
          <a:p>
            <a:r>
              <a:rPr lang="ru-RU" sz="2000" dirty="0"/>
              <a:t> </a:t>
            </a:r>
            <a:r>
              <a:rPr lang="en-US" sz="2000" dirty="0"/>
              <a:t>Promotion of national production on Asian market through e-procurement</a:t>
            </a:r>
            <a:endParaRPr lang="ru-RU" sz="2000" dirty="0"/>
          </a:p>
          <a:p>
            <a:r>
              <a:rPr lang="en-US" sz="2000" dirty="0"/>
              <a:t>Distance education at Kyrgyz state technical university named after </a:t>
            </a:r>
            <a:r>
              <a:rPr lang="en-US" sz="2000" dirty="0" err="1"/>
              <a:t>I.Razzakov</a:t>
            </a:r>
            <a:r>
              <a:rPr lang="en-US" sz="2000" dirty="0"/>
              <a:t>: experience of Asian countries</a:t>
            </a:r>
            <a:endParaRPr lang="ru-RU" sz="2000" dirty="0"/>
          </a:p>
          <a:p>
            <a:endParaRPr lang="ru-RU" dirty="0"/>
          </a:p>
          <a:p>
            <a:endParaRPr lang="ru-RU" dirty="0"/>
          </a:p>
        </p:txBody>
      </p:sp>
      <p:grpSp>
        <p:nvGrpSpPr>
          <p:cNvPr id="14" name="Группа 13"/>
          <p:cNvGrpSpPr/>
          <p:nvPr/>
        </p:nvGrpSpPr>
        <p:grpSpPr>
          <a:xfrm>
            <a:off x="189781" y="58984"/>
            <a:ext cx="12002219" cy="1509623"/>
            <a:chOff x="189781" y="58984"/>
            <a:chExt cx="12002219" cy="1509623"/>
          </a:xfrm>
        </p:grpSpPr>
        <p:pic>
          <p:nvPicPr>
            <p:cNvPr id="15"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6" name="Рисунок 15" descr="http://diplomiya.com/sites/default/files/styles/medium/public/institution_img/logokgtu.jpg?itok=ehztlG8o"/>
            <p:cNvPicPr/>
            <p:nvPr/>
          </p:nvPicPr>
          <p:blipFill>
            <a:blip r:embed="rId3"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3872897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2"/>
          <p:cNvSpPr>
            <a:spLocks noGrp="1" noChangeArrowheads="1"/>
          </p:cNvSpPr>
          <p:nvPr>
            <p:ph type="title"/>
          </p:nvPr>
        </p:nvSpPr>
        <p:spPr>
          <a:xfrm>
            <a:off x="2839357" y="542057"/>
            <a:ext cx="5976839" cy="1007420"/>
          </a:xfrm>
        </p:spPr>
        <p:txBody>
          <a:bodyPr>
            <a:normAutofit fontScale="90000"/>
          </a:bodyPr>
          <a:lstStyle/>
          <a:p>
            <a:r>
              <a:rPr lang="en-US" altLang="ja-JP" b="1" dirty="0" smtClean="0">
                <a:solidFill>
                  <a:schemeClr val="accent3">
                    <a:lumMod val="50000"/>
                  </a:schemeClr>
                </a:solidFill>
                <a:ea typeface="MS PGothic" panose="020B0600070205080204" pitchFamily="34" charset="-128"/>
              </a:rPr>
              <a:t>Kyrgyz Republic Location </a:t>
            </a:r>
            <a:br>
              <a:rPr lang="en-US" altLang="ja-JP" b="1" dirty="0" smtClean="0">
                <a:solidFill>
                  <a:schemeClr val="accent3">
                    <a:lumMod val="50000"/>
                  </a:schemeClr>
                </a:solidFill>
                <a:ea typeface="MS PGothic" panose="020B0600070205080204" pitchFamily="34" charset="-128"/>
              </a:rPr>
            </a:br>
            <a:r>
              <a:rPr lang="ja-JP" altLang="ru-RU" b="1" dirty="0" smtClean="0">
                <a:solidFill>
                  <a:schemeClr val="accent3">
                    <a:lumMod val="50000"/>
                  </a:schemeClr>
                </a:solidFill>
                <a:ea typeface="MS PGothic" panose="020B0600070205080204" pitchFamily="34" charset="-128"/>
              </a:rPr>
              <a:t>キルギス</a:t>
            </a:r>
            <a:r>
              <a:rPr lang="ja-JP" altLang="en-US" b="1" dirty="0" smtClean="0">
                <a:solidFill>
                  <a:schemeClr val="accent3">
                    <a:lumMod val="50000"/>
                  </a:schemeClr>
                </a:solidFill>
                <a:ea typeface="MS PGothic" panose="020B0600070205080204" pitchFamily="34" charset="-128"/>
              </a:rPr>
              <a:t>共和国の位置</a:t>
            </a:r>
            <a:endParaRPr lang="ja-JP" altLang="ru-RU" b="1" dirty="0" smtClean="0">
              <a:solidFill>
                <a:schemeClr val="accent3">
                  <a:lumMod val="50000"/>
                </a:schemeClr>
              </a:solidFill>
              <a:ea typeface="MS PGothic" panose="020B0600070205080204" pitchFamily="34" charset="-128"/>
            </a:endParaRPr>
          </a:p>
        </p:txBody>
      </p:sp>
      <p:graphicFrame>
        <p:nvGraphicFramePr>
          <p:cNvPr id="8195" name="Object 4"/>
          <p:cNvGraphicFramePr>
            <a:graphicFrameLocks noChangeAspect="1"/>
          </p:cNvGraphicFramePr>
          <p:nvPr>
            <p:ph idx="4294967295"/>
            <p:extLst>
              <p:ext uri="{D42A27DB-BD31-4B8C-83A1-F6EECF244321}">
                <p14:modId xmlns:p14="http://schemas.microsoft.com/office/powerpoint/2010/main" val="1679494402"/>
              </p:ext>
            </p:extLst>
          </p:nvPr>
        </p:nvGraphicFramePr>
        <p:xfrm>
          <a:off x="2839357" y="1568607"/>
          <a:ext cx="6608763" cy="5051425"/>
        </p:xfrm>
        <a:graphic>
          <a:graphicData uri="http://schemas.openxmlformats.org/presentationml/2006/ole">
            <mc:AlternateContent xmlns:mc="http://schemas.openxmlformats.org/markup-compatibility/2006">
              <mc:Choice xmlns:v="urn:schemas-microsoft-com:vml" Requires="v">
                <p:oleObj spid="_x0000_s1095" name="Photo Editor Photo" r:id="rId3" imgW="6533333" imgH="4990476" progId="MSPhotoEd.3">
                  <p:embed/>
                </p:oleObj>
              </mc:Choice>
              <mc:Fallback>
                <p:oleObj name="Photo Editor Photo" r:id="rId3" imgW="6533333" imgH="499047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357" y="1568607"/>
                        <a:ext cx="6608763" cy="5051425"/>
                      </a:xfrm>
                      <a:prstGeom prst="rect">
                        <a:avLst/>
                      </a:prstGeom>
                      <a:solidFill>
                        <a:srgbClr val="99CCFF"/>
                      </a:solidFill>
                      <a:ln>
                        <a:noFill/>
                      </a:ln>
                    </p:spPr>
                  </p:pic>
                </p:oleObj>
              </mc:Fallback>
            </mc:AlternateContent>
          </a:graphicData>
        </a:graphic>
      </p:graphicFrame>
      <p:sp>
        <p:nvSpPr>
          <p:cNvPr id="93190" name="AutoShape 6"/>
          <p:cNvSpPr>
            <a:spLocks noChangeArrowheads="1"/>
          </p:cNvSpPr>
          <p:nvPr/>
        </p:nvSpPr>
        <p:spPr bwMode="auto">
          <a:xfrm rot="18367773">
            <a:off x="5839736" y="2999816"/>
            <a:ext cx="360195" cy="793287"/>
          </a:xfrm>
          <a:prstGeom prst="upArrow">
            <a:avLst>
              <a:gd name="adj1" fmla="val 31176"/>
              <a:gd name="adj2" fmla="val 6069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ru-RU" sz="2400"/>
          </a:p>
        </p:txBody>
      </p:sp>
      <p:grpSp>
        <p:nvGrpSpPr>
          <p:cNvPr id="12" name="Группа 11"/>
          <p:cNvGrpSpPr/>
          <p:nvPr/>
        </p:nvGrpSpPr>
        <p:grpSpPr>
          <a:xfrm>
            <a:off x="189781" y="58984"/>
            <a:ext cx="12002219" cy="1509623"/>
            <a:chOff x="189781" y="58984"/>
            <a:chExt cx="12002219" cy="1509623"/>
          </a:xfrm>
        </p:grpSpPr>
        <p:pic>
          <p:nvPicPr>
            <p:cNvPr id="13" name="Рисунок 7" descr="http://1.bp.blogspot.com/-Pps0wL1P7fE/VNyk80RqAcI/AAAAAAAAAKU/xwCjdy-xaMs/s1600/logo.gif"/>
            <p:cNvPicPr>
              <a:picLocks noChangeAspect="1" noChangeArrowheads="1"/>
            </p:cNvPicPr>
            <p:nvPr/>
          </p:nvPicPr>
          <p:blipFill>
            <a:blip r:embed="rId5" cstate="print"/>
            <a:srcRect/>
            <a:stretch>
              <a:fillRect/>
            </a:stretch>
          </p:blipFill>
          <p:spPr bwMode="auto">
            <a:xfrm>
              <a:off x="8617789" y="223771"/>
              <a:ext cx="3574211" cy="612101"/>
            </a:xfrm>
            <a:prstGeom prst="roundRect">
              <a:avLst/>
            </a:prstGeom>
            <a:noFill/>
            <a:ln w="9525">
              <a:noFill/>
              <a:miter lim="800000"/>
              <a:headEnd/>
              <a:tailEnd/>
            </a:ln>
          </p:spPr>
        </p:pic>
        <p:pic>
          <p:nvPicPr>
            <p:cNvPr id="14" name="Рисунок 13" descr="http://diplomiya.com/sites/default/files/styles/medium/public/institution_img/logokgtu.jpg?itok=ehztlG8o"/>
            <p:cNvPicPr/>
            <p:nvPr/>
          </p:nvPicPr>
          <p:blipFill>
            <a:blip r:embed="rId6"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59252028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3190"/>
                                        </p:tgtEl>
                                        <p:attrNameLst>
                                          <p:attrName>style.visibility</p:attrName>
                                        </p:attrNameLst>
                                      </p:cBhvr>
                                      <p:to>
                                        <p:strVal val="visible"/>
                                      </p:to>
                                    </p:set>
                                    <p:anim calcmode="lin" valueType="num">
                                      <p:cBhvr additive="base">
                                        <p:cTn id="7" dur="500" fill="hold"/>
                                        <p:tgtEl>
                                          <p:spTgt spid="93190"/>
                                        </p:tgtEl>
                                        <p:attrNameLst>
                                          <p:attrName>ppt_x</p:attrName>
                                        </p:attrNameLst>
                                      </p:cBhvr>
                                      <p:tavLst>
                                        <p:tav tm="0">
                                          <p:val>
                                            <p:strVal val="1+#ppt_w/2"/>
                                          </p:val>
                                        </p:tav>
                                        <p:tav tm="100000">
                                          <p:val>
                                            <p:strVal val="#ppt_x"/>
                                          </p:val>
                                        </p:tav>
                                      </p:tavLst>
                                    </p:anim>
                                    <p:anim calcmode="lin" valueType="num">
                                      <p:cBhvr additive="base">
                                        <p:cTn id="8" dur="500" fill="hold"/>
                                        <p:tgtEl>
                                          <p:spTgt spid="931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23372" y="852838"/>
            <a:ext cx="6489308" cy="820289"/>
          </a:xfrm>
        </p:spPr>
        <p:txBody>
          <a:bodyPr/>
          <a:lstStyle/>
          <a:p>
            <a:r>
              <a:rPr lang="ja-JP" altLang="ru-RU" sz="3241" b="1" dirty="0">
                <a:solidFill>
                  <a:schemeClr val="accent3">
                    <a:lumMod val="50000"/>
                  </a:schemeClr>
                </a:solidFill>
                <a:ea typeface="MS PGothic" panose="020B0600070205080204" pitchFamily="34" charset="-128"/>
              </a:rPr>
              <a:t>シルクロード・Ｓｉｌｋ　Ｒｏａｄ</a:t>
            </a:r>
          </a:p>
        </p:txBody>
      </p:sp>
      <p:sp>
        <p:nvSpPr>
          <p:cNvPr id="97284" name="Rectangle 4"/>
          <p:cNvSpPr>
            <a:spLocks noChangeArrowheads="1"/>
          </p:cNvSpPr>
          <p:nvPr/>
        </p:nvSpPr>
        <p:spPr bwMode="auto">
          <a:xfrm>
            <a:off x="6647795" y="1921511"/>
            <a:ext cx="3939987" cy="3877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fontAlgn="base">
              <a:spcBef>
                <a:spcPct val="20000"/>
              </a:spcBef>
              <a:spcAft>
                <a:spcPct val="0"/>
              </a:spcAft>
              <a:buChar char="•"/>
              <a:defRPr b="1">
                <a:solidFill>
                  <a:schemeClr val="tx1"/>
                </a:solidFill>
                <a:latin typeface="Arial" panose="020B0604020202020204" pitchFamily="34" charset="0"/>
              </a:defRPr>
            </a:lvl6pPr>
            <a:lvl7pPr marL="2971800" indent="-228600" fontAlgn="base">
              <a:spcBef>
                <a:spcPct val="20000"/>
              </a:spcBef>
              <a:spcAft>
                <a:spcPct val="0"/>
              </a:spcAft>
              <a:buChar char="•"/>
              <a:defRPr b="1">
                <a:solidFill>
                  <a:schemeClr val="tx1"/>
                </a:solidFill>
                <a:latin typeface="Arial" panose="020B0604020202020204" pitchFamily="34" charset="0"/>
              </a:defRPr>
            </a:lvl7pPr>
            <a:lvl8pPr marL="3429000" indent="-228600" fontAlgn="base">
              <a:spcBef>
                <a:spcPct val="20000"/>
              </a:spcBef>
              <a:spcAft>
                <a:spcPct val="0"/>
              </a:spcAft>
              <a:buChar char="•"/>
              <a:defRPr b="1">
                <a:solidFill>
                  <a:schemeClr val="tx1"/>
                </a:solidFill>
                <a:latin typeface="Arial" panose="020B0604020202020204" pitchFamily="34" charset="0"/>
              </a:defRPr>
            </a:lvl8pPr>
            <a:lvl9pPr marL="3886200" indent="-228600" fontAlgn="base">
              <a:spcBef>
                <a:spcPct val="20000"/>
              </a:spcBef>
              <a:spcAft>
                <a:spcPct val="0"/>
              </a:spcAft>
              <a:buChar char="•"/>
              <a:defRPr b="1">
                <a:solidFill>
                  <a:schemeClr val="tx1"/>
                </a:solidFill>
                <a:latin typeface="Arial" panose="020B0604020202020204" pitchFamily="34" charset="0"/>
              </a:defRPr>
            </a:lvl9pPr>
          </a:lstStyle>
          <a:p>
            <a:pPr>
              <a:lnSpc>
                <a:spcPct val="80000"/>
              </a:lnSpc>
              <a:defRPr/>
            </a:pPr>
            <a:endParaRPr lang="ja-JP" altLang="en-US" sz="1600" dirty="0">
              <a:solidFill>
                <a:srgbClr val="4D4D4D"/>
              </a:solidFill>
              <a:latin typeface="MS Mincho" panose="02020609040205080304" pitchFamily="49" charset="-128"/>
              <a:ea typeface="MS Mincho" panose="02020609040205080304" pitchFamily="49" charset="-128"/>
            </a:endParaRPr>
          </a:p>
          <a:p>
            <a:pPr>
              <a:lnSpc>
                <a:spcPct val="80000"/>
              </a:lnSpc>
              <a:defRPr/>
            </a:pPr>
            <a:r>
              <a:rPr lang="ja-JP" altLang="ru-RU" sz="1800" b="0" dirty="0">
                <a:solidFill>
                  <a:srgbClr val="4D4D4D"/>
                </a:solidFill>
                <a:latin typeface="MS Mincho" panose="02020609040205080304" pitchFamily="49" charset="-128"/>
                <a:ea typeface="MS Mincho" panose="02020609040205080304" pitchFamily="49" charset="-128"/>
              </a:rPr>
              <a:t>当時、キルギスは地理的にシルクロードの重要な位置にありました。シルクロードは中国からローマ帝国</a:t>
            </a:r>
            <a:r>
              <a:rPr lang="ru-RU" sz="1800" b="0" dirty="0">
                <a:solidFill>
                  <a:srgbClr val="4D4D4D"/>
                </a:solidFill>
                <a:latin typeface="MS Mincho" panose="02020609040205080304" pitchFamily="49" charset="-128"/>
                <a:ea typeface="MS Mincho" panose="02020609040205080304" pitchFamily="49" charset="-128"/>
              </a:rPr>
              <a:t>2 </a:t>
            </a:r>
            <a:r>
              <a:rPr lang="ja-JP" altLang="ru-RU" sz="1800" b="0" dirty="0">
                <a:solidFill>
                  <a:srgbClr val="4D4D4D"/>
                </a:solidFill>
                <a:latin typeface="MS Mincho" panose="02020609040205080304" pitchFamily="49" charset="-128"/>
                <a:ea typeface="MS Mincho" panose="02020609040205080304" pitchFamily="49" charset="-128"/>
              </a:rPr>
              <a:t>世紀の首都へのルートでした。 </a:t>
            </a:r>
            <a:endParaRPr lang="ja-JP" altLang="en-US" sz="1800" b="0" dirty="0">
              <a:solidFill>
                <a:srgbClr val="4D4D4D"/>
              </a:solidFill>
              <a:latin typeface="MS Mincho" panose="02020609040205080304" pitchFamily="49" charset="-128"/>
              <a:ea typeface="MS Mincho" panose="02020609040205080304" pitchFamily="49" charset="-128"/>
            </a:endParaRPr>
          </a:p>
          <a:p>
            <a:pPr>
              <a:lnSpc>
                <a:spcPct val="80000"/>
              </a:lnSpc>
              <a:buFontTx/>
              <a:buNone/>
              <a:defRPr/>
            </a:pPr>
            <a:endParaRPr lang="ja-JP" altLang="en-US" sz="1800" b="0" dirty="0">
              <a:solidFill>
                <a:srgbClr val="4D4D4D"/>
              </a:solidFill>
              <a:latin typeface="MS Mincho" panose="02020609040205080304" pitchFamily="49" charset="-128"/>
              <a:ea typeface="MS Mincho" panose="02020609040205080304" pitchFamily="49" charset="-128"/>
            </a:endParaRPr>
          </a:p>
          <a:p>
            <a:pPr>
              <a:lnSpc>
                <a:spcPct val="80000"/>
              </a:lnSpc>
              <a:defRPr/>
            </a:pPr>
            <a:endParaRPr lang="ja-JP" altLang="en-US" sz="1800" b="0" dirty="0">
              <a:solidFill>
                <a:srgbClr val="4D4D4D"/>
              </a:solidFill>
              <a:latin typeface="MS Mincho" panose="02020609040205080304" pitchFamily="49" charset="-128"/>
              <a:ea typeface="MS Mincho" panose="02020609040205080304" pitchFamily="49" charset="-128"/>
            </a:endParaRPr>
          </a:p>
          <a:p>
            <a:pPr>
              <a:lnSpc>
                <a:spcPct val="80000"/>
              </a:lnSpc>
              <a:defRPr/>
            </a:pPr>
            <a:r>
              <a:rPr lang="ja-JP" altLang="ru-RU" sz="1800" b="0" dirty="0">
                <a:solidFill>
                  <a:srgbClr val="4D4D4D"/>
                </a:solidFill>
                <a:latin typeface="MS Mincho" panose="02020609040205080304" pitchFamily="49" charset="-128"/>
                <a:ea typeface="MS Mincho" panose="02020609040205080304" pitchFamily="49" charset="-128"/>
              </a:rPr>
              <a:t>キルギスの領域を通ったすばらしいイタリアの旅行者及び科学者マルコ・ポーロ</a:t>
            </a:r>
            <a:r>
              <a:rPr lang="ru-RU" sz="1800" b="0" dirty="0">
                <a:solidFill>
                  <a:srgbClr val="4D4D4D"/>
                </a:solidFill>
                <a:latin typeface="MS Mincho" panose="02020609040205080304" pitchFamily="49" charset="-128"/>
                <a:ea typeface="MS Mincho" panose="02020609040205080304" pitchFamily="49" charset="-128"/>
              </a:rPr>
              <a:t> </a:t>
            </a:r>
            <a:r>
              <a:rPr lang="ja-JP" altLang="ru-RU" sz="1800" b="0" dirty="0">
                <a:solidFill>
                  <a:srgbClr val="4D4D4D"/>
                </a:solidFill>
                <a:latin typeface="MS Mincho" panose="02020609040205080304" pitchFamily="49" charset="-128"/>
                <a:ea typeface="MS Mincho" panose="02020609040205080304" pitchFamily="49" charset="-128"/>
              </a:rPr>
              <a:t>はキルギスのことを中国へのゲートである活気づく国として特徴付けた。</a:t>
            </a:r>
            <a:endParaRPr lang="ru-RU" sz="1800" b="0" dirty="0">
              <a:solidFill>
                <a:srgbClr val="4D4D4D"/>
              </a:solidFill>
              <a:latin typeface="MS Mincho" panose="02020609040205080304" pitchFamily="49" charset="-128"/>
              <a:ea typeface="MS Mincho" panose="02020609040205080304" pitchFamily="49" charset="-128"/>
            </a:endParaRPr>
          </a:p>
        </p:txBody>
      </p:sp>
      <p:pic>
        <p:nvPicPr>
          <p:cNvPr id="9220" name="Picture 5" descr="Tash-Rab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372" y="1921511"/>
            <a:ext cx="3941837" cy="3935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Группа 8"/>
          <p:cNvGrpSpPr/>
          <p:nvPr/>
        </p:nvGrpSpPr>
        <p:grpSpPr>
          <a:xfrm>
            <a:off x="189781" y="58984"/>
            <a:ext cx="12002219" cy="1509623"/>
            <a:chOff x="189781" y="58984"/>
            <a:chExt cx="12002219" cy="1509623"/>
          </a:xfrm>
        </p:grpSpPr>
        <p:pic>
          <p:nvPicPr>
            <p:cNvPr id="10"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617789" y="223771"/>
              <a:ext cx="3574211"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4"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132491857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073852" y="529821"/>
            <a:ext cx="8105819" cy="1096308"/>
          </a:xfrm>
        </p:spPr>
        <p:txBody>
          <a:bodyPr>
            <a:noAutofit/>
          </a:bodyPr>
          <a:lstStyle/>
          <a:p>
            <a:r>
              <a:rPr lang="en-US" sz="2000" b="1" dirty="0">
                <a:solidFill>
                  <a:schemeClr val="accent3">
                    <a:lumMod val="50000"/>
                  </a:schemeClr>
                </a:solidFill>
              </a:rPr>
              <a:t>Meeting of One Asia Foundation delegation with </a:t>
            </a:r>
            <a:r>
              <a:rPr lang="ru-RU" sz="2000" b="1" dirty="0" smtClean="0">
                <a:solidFill>
                  <a:schemeClr val="accent3">
                    <a:lumMod val="50000"/>
                  </a:schemeClr>
                </a:solidFill>
              </a:rPr>
              <a:t/>
            </a:r>
            <a:br>
              <a:rPr lang="ru-RU" sz="2000" b="1" dirty="0" smtClean="0">
                <a:solidFill>
                  <a:schemeClr val="accent3">
                    <a:lumMod val="50000"/>
                  </a:schemeClr>
                </a:solidFill>
              </a:rPr>
            </a:br>
            <a:r>
              <a:rPr lang="en-US" sz="2000" b="1" dirty="0" err="1" smtClean="0">
                <a:solidFill>
                  <a:schemeClr val="accent3">
                    <a:lumMod val="50000"/>
                  </a:schemeClr>
                </a:solidFill>
              </a:rPr>
              <a:t>T.Dyushenaliev</a:t>
            </a:r>
            <a:r>
              <a:rPr lang="en-US" sz="2000" b="1" dirty="0">
                <a:solidFill>
                  <a:schemeClr val="accent3">
                    <a:lumMod val="50000"/>
                  </a:schemeClr>
                </a:solidFill>
              </a:rPr>
              <a:t>, Rector of  the Kyrgyz State Technical University, on February 22, </a:t>
            </a:r>
            <a:r>
              <a:rPr lang="en-US" sz="2000" b="1" dirty="0" smtClean="0">
                <a:solidFill>
                  <a:schemeClr val="accent3">
                    <a:lumMod val="50000"/>
                  </a:schemeClr>
                </a:solidFill>
              </a:rPr>
              <a:t>2015</a:t>
            </a:r>
          </a:p>
        </p:txBody>
      </p:sp>
      <p:pic>
        <p:nvPicPr>
          <p:cNvPr id="10244" name="Место для изображения из Интернета 2"/>
          <p:cNvPicPr>
            <a:picLocks noGrp="1" noChangeAspect="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522915" y="1746904"/>
            <a:ext cx="4862634" cy="3646260"/>
          </a:xfrm>
        </p:spPr>
      </p:pic>
      <p:sp>
        <p:nvSpPr>
          <p:cNvPr id="10243" name="Text Placeholder 3"/>
          <p:cNvSpPr>
            <a:spLocks noGrp="1"/>
          </p:cNvSpPr>
          <p:nvPr>
            <p:ph type="body" sz="half" idx="2"/>
          </p:nvPr>
        </p:nvSpPr>
        <p:spPr>
          <a:xfrm>
            <a:off x="2659884" y="5682202"/>
            <a:ext cx="7519787" cy="971955"/>
          </a:xfrm>
        </p:spPr>
        <p:txBody>
          <a:bodyPr>
            <a:normAutofit fontScale="92500"/>
          </a:bodyPr>
          <a:lstStyle/>
          <a:p>
            <a:pPr>
              <a:buFontTx/>
              <a:buNone/>
            </a:pPr>
            <a:r>
              <a:rPr lang="en-US" dirty="0" smtClean="0"/>
              <a:t> Implementation of the course “Towards to Asian </a:t>
            </a:r>
            <a:r>
              <a:rPr lang="en-US" dirty="0" smtClean="0"/>
              <a:t>Community. Formation </a:t>
            </a:r>
            <a:r>
              <a:rPr lang="en-US" dirty="0" smtClean="0"/>
              <a:t>of e-Asian Community” at KSTU open opportunities for university to collaborate with Asian universities and colleagues    </a:t>
            </a:r>
          </a:p>
        </p:txBody>
      </p:sp>
      <p:grpSp>
        <p:nvGrpSpPr>
          <p:cNvPr id="9" name="Группа 8"/>
          <p:cNvGrpSpPr/>
          <p:nvPr/>
        </p:nvGrpSpPr>
        <p:grpSpPr>
          <a:xfrm>
            <a:off x="189781" y="58984"/>
            <a:ext cx="12002219" cy="1509623"/>
            <a:chOff x="189781" y="58984"/>
            <a:chExt cx="12002219" cy="1509623"/>
          </a:xfrm>
        </p:grpSpPr>
        <p:pic>
          <p:nvPicPr>
            <p:cNvPr id="10"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617789" y="223771"/>
              <a:ext cx="3574211"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4"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1345180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2269765" y="835872"/>
            <a:ext cx="7585536" cy="869042"/>
          </a:xfrm>
        </p:spPr>
        <p:txBody>
          <a:bodyPr>
            <a:normAutofit/>
          </a:bodyPr>
          <a:lstStyle/>
          <a:p>
            <a:r>
              <a:rPr lang="en-US" sz="2400" b="1" dirty="0">
                <a:solidFill>
                  <a:schemeClr val="accent3">
                    <a:lumMod val="50000"/>
                  </a:schemeClr>
                </a:solidFill>
              </a:rPr>
              <a:t>The ceremony of awarding certificates of One Asia Foundation to the best students of course</a:t>
            </a:r>
            <a:endParaRPr lang="ru-RU" sz="2400" b="1" dirty="0">
              <a:solidFill>
                <a:schemeClr val="accent3">
                  <a:lumMod val="50000"/>
                </a:schemeClr>
              </a:solidFill>
            </a:endParaRPr>
          </a:p>
        </p:txBody>
      </p:sp>
      <p:pic>
        <p:nvPicPr>
          <p:cNvPr id="11267" name="Место для изображения из Интернета 4"/>
          <p:cNvPicPr>
            <a:picLocks noGrp="1" noChangeAspect="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3018106" y="2040072"/>
            <a:ext cx="5770268" cy="4328058"/>
          </a:xfrm>
        </p:spPr>
      </p:pic>
      <p:grpSp>
        <p:nvGrpSpPr>
          <p:cNvPr id="8" name="Группа 7"/>
          <p:cNvGrpSpPr/>
          <p:nvPr/>
        </p:nvGrpSpPr>
        <p:grpSpPr>
          <a:xfrm>
            <a:off x="189781" y="58984"/>
            <a:ext cx="12002219" cy="1509623"/>
            <a:chOff x="189781" y="58984"/>
            <a:chExt cx="12002219" cy="1509623"/>
          </a:xfrm>
        </p:grpSpPr>
        <p:pic>
          <p:nvPicPr>
            <p:cNvPr id="9"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617789" y="223771"/>
              <a:ext cx="3574211" cy="612101"/>
            </a:xfrm>
            <a:prstGeom prst="roundRect">
              <a:avLst/>
            </a:prstGeom>
            <a:noFill/>
            <a:ln w="9525">
              <a:noFill/>
              <a:miter lim="800000"/>
              <a:headEnd/>
              <a:tailEnd/>
            </a:ln>
          </p:spPr>
        </p:pic>
        <p:pic>
          <p:nvPicPr>
            <p:cNvPr id="10" name="Рисунок 9" descr="http://diplomiya.com/sites/default/files/styles/medium/public/institution_img/logokgtu.jpg?itok=ehztlG8o"/>
            <p:cNvPicPr/>
            <p:nvPr/>
          </p:nvPicPr>
          <p:blipFill>
            <a:blip r:embed="rId4"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3590618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2028</TotalTime>
  <Words>1928</Words>
  <Application>Microsoft Office PowerPoint</Application>
  <PresentationFormat>Широкоэкранный</PresentationFormat>
  <Paragraphs>145</Paragraphs>
  <Slides>31</Slides>
  <Notes>2</Notes>
  <HiddenSlides>0</HiddenSlides>
  <MMClips>0</MMClips>
  <ScaleCrop>false</ScaleCrop>
  <HeadingPairs>
    <vt:vector size="8" baseType="variant">
      <vt:variant>
        <vt:lpstr>Использованные шрифты</vt:lpstr>
      </vt:variant>
      <vt:variant>
        <vt:i4>9</vt:i4>
      </vt:variant>
      <vt:variant>
        <vt:lpstr>Тема</vt:lpstr>
      </vt:variant>
      <vt:variant>
        <vt:i4>1</vt:i4>
      </vt:variant>
      <vt:variant>
        <vt:lpstr>Внедренные серверы OLE</vt:lpstr>
      </vt:variant>
      <vt:variant>
        <vt:i4>1</vt:i4>
      </vt:variant>
      <vt:variant>
        <vt:lpstr>Заголовки слайдов</vt:lpstr>
      </vt:variant>
      <vt:variant>
        <vt:i4>31</vt:i4>
      </vt:variant>
    </vt:vector>
  </HeadingPairs>
  <TitlesOfParts>
    <vt:vector size="42" baseType="lpstr">
      <vt:lpstr>MS Mincho</vt:lpstr>
      <vt:lpstr>MS PGothic</vt:lpstr>
      <vt:lpstr>Arial</vt:lpstr>
      <vt:lpstr>Calibri</vt:lpstr>
      <vt:lpstr>Century Gothic</vt:lpstr>
      <vt:lpstr>Times</vt:lpstr>
      <vt:lpstr>Times New Roman</vt:lpstr>
      <vt:lpstr>Wingdings</vt:lpstr>
      <vt:lpstr>Wingdings 3</vt:lpstr>
      <vt:lpstr>Легкий дым</vt:lpstr>
      <vt:lpstr>Microsoft Photo Editor 3.0 Photo</vt:lpstr>
      <vt:lpstr>Kyrgyz State Technical University  named after I.Razzakov Telematics Department </vt:lpstr>
      <vt:lpstr>Введение </vt:lpstr>
      <vt:lpstr>Цель  курса лекций "Навстречу Азиатскому сообществу. Формирование э-Азиатского сообщества« в Кыргызском государственном техническом университете </vt:lpstr>
      <vt:lpstr>Цель курса «Навстречу Азиатского сообщества. Формирование электронного азиатского сообщества»</vt:lpstr>
      <vt:lpstr>Lectures actually given in accordance with the syllabus </vt:lpstr>
      <vt:lpstr>Kyrgyz Republic Location  キルギス共和国の位置</vt:lpstr>
      <vt:lpstr>シルクロード・Ｓｉｌｋ　Ｒｏａｄ</vt:lpstr>
      <vt:lpstr>Meeting of One Asia Foundation delegation with  T.Dyushenaliev, Rector of  the Kyrgyz State Technical University, on February 22, 2015</vt:lpstr>
      <vt:lpstr>The ceremony of awarding certificates of One Asia Foundation to the best students of course</vt:lpstr>
      <vt:lpstr>Symposium on One Asia Community with students presentations </vt:lpstr>
      <vt:lpstr>One Asia Convention  Shanghai 2015 </vt:lpstr>
      <vt:lpstr>Shanghai </vt:lpstr>
      <vt:lpstr>Basic Vision of the One Asia Foundation established 21 December 2009（Formerly established as an NPO on 19 August 2003)</vt:lpstr>
      <vt:lpstr>Principles of Action of the OAF </vt:lpstr>
      <vt:lpstr>List of universities  Opened a Course  on Asian Community</vt:lpstr>
      <vt:lpstr>Председатель Фонда «Единая Азия» Ёжи Сато читает лекцию в БГУ (май 2013г.)</vt:lpstr>
      <vt:lpstr>Университеты Кыргызстана в которых читается курс лекций при поддержке Фонда «Единая Азия»</vt:lpstr>
      <vt:lpstr>Towards Global Civilization: The Great Minds:  Aristotle, Sakyamuni, and Confucius.  China Block Printing Museum at Yangzhou, Yangzhou Museum</vt:lpstr>
      <vt:lpstr>Mr. Koichiro Matsuura DG Unesco (1999-2009) </vt:lpstr>
      <vt:lpstr>О проекте CAREN</vt:lpstr>
      <vt:lpstr>CAREN connections to GEANT and TEIN networks  </vt:lpstr>
      <vt:lpstr>World Connectivity The Global Virtual Research Village</vt:lpstr>
      <vt:lpstr>ИКТ является движущей силой для  построения общества основанного на знаниях через образование, науку и инновации, и развитие </vt:lpstr>
      <vt:lpstr>Цель 3: Обеспечить подключением на базе ИКТ научно-исследовательские центры</vt:lpstr>
      <vt:lpstr>Подписание соглашения о  сотрудничестве между сетями CAREN и TEIN</vt:lpstr>
      <vt:lpstr>Презентация PowerPoint</vt:lpstr>
      <vt:lpstr>iCAREN Scientific  Portal Development  ( www.icaren.org) </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Максим</dc:creator>
  <cp:lastModifiedBy>caren1</cp:lastModifiedBy>
  <cp:revision>221</cp:revision>
  <dcterms:created xsi:type="dcterms:W3CDTF">2014-09-29T16:35:20Z</dcterms:created>
  <dcterms:modified xsi:type="dcterms:W3CDTF">2016-03-01T09:18:29Z</dcterms:modified>
</cp:coreProperties>
</file>