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67"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as Jumaev" initials="AJ" lastIdx="1" clrIdx="0">
    <p:extLst>
      <p:ext uri="{19B8F6BF-5375-455C-9EA6-DF929625EA0E}">
        <p15:presenceInfo xmlns:p15="http://schemas.microsoft.com/office/powerpoint/2012/main" xmlns="" userId="e60edfa7b5f452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6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5T08:37:14.544" idx="1">
    <p:pos x="10" y="10"/>
    <p:text/>
    <p:extLst>
      <p:ext uri="{C676402C-5697-4E1C-873F-D02D1690AC5C}">
        <p15:threadingInfo xmlns:p15="http://schemas.microsoft.com/office/powerpoint/2012/main" xmlns=""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86188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58ED19-C97B-456D-96FE-2C58363B447F}"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314483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21250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15513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204264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67401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214739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46237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225236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384964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25373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858ED19-C97B-456D-96FE-2C58363B447F}"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240981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58ED19-C97B-456D-96FE-2C58363B447F}" type="datetimeFigureOut">
              <a:rPr lang="ru-RU" smtClean="0"/>
              <a:t>26.03.2019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237248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66690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39300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6858ED19-C97B-456D-96FE-2C58363B447F}" type="datetimeFigureOut">
              <a:rPr lang="ru-RU" smtClean="0"/>
              <a:t>26.03.2019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35486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58ED19-C97B-456D-96FE-2C58363B447F}"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ABD7B6-BD11-4025-9F08-11F4977F9100}" type="slidenum">
              <a:rPr lang="ru-RU" smtClean="0"/>
              <a:t>‹#›</a:t>
            </a:fld>
            <a:endParaRPr lang="ru-RU"/>
          </a:p>
        </p:txBody>
      </p:sp>
    </p:spTree>
    <p:extLst>
      <p:ext uri="{BB962C8B-B14F-4D97-AF65-F5344CB8AC3E}">
        <p14:creationId xmlns:p14="http://schemas.microsoft.com/office/powerpoint/2010/main" val="123485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58ED19-C97B-456D-96FE-2C58363B447F}" type="datetimeFigureOut">
              <a:rPr lang="ru-RU" smtClean="0"/>
              <a:t>26.03.2019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ABD7B6-BD11-4025-9F08-11F4977F9100}" type="slidenum">
              <a:rPr lang="ru-RU" smtClean="0"/>
              <a:t>‹#›</a:t>
            </a:fld>
            <a:endParaRPr lang="ru-RU"/>
          </a:p>
        </p:txBody>
      </p:sp>
    </p:spTree>
    <p:extLst>
      <p:ext uri="{BB962C8B-B14F-4D97-AF65-F5344CB8AC3E}">
        <p14:creationId xmlns:p14="http://schemas.microsoft.com/office/powerpoint/2010/main" val="45187265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ÑÐ°Ð¹Ð²Ð°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51759"/>
            <a:ext cx="5886181" cy="373597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600890"/>
            <a:ext cx="12435838" cy="1959429"/>
          </a:xfrm>
        </p:spPr>
        <p:txBody>
          <a:bodyPr>
            <a:normAutofit/>
          </a:bodyPr>
          <a:lstStyle/>
          <a:p>
            <a:r>
              <a:rPr lang="en-US" sz="8000" u="sng" dirty="0">
                <a:solidFill>
                  <a:srgbClr val="FFC000"/>
                </a:solidFill>
                <a:latin typeface="Algerian" panose="04020705040A02060702" pitchFamily="82" charset="0"/>
              </a:rPr>
              <a:t>T</a:t>
            </a:r>
            <a:r>
              <a:rPr lang="en-US" sz="8000" u="sng" dirty="0" smtClean="0">
                <a:solidFill>
                  <a:srgbClr val="FFC000"/>
                </a:solidFill>
                <a:latin typeface="Algerian" panose="04020705040A02060702" pitchFamily="82" charset="0"/>
              </a:rPr>
              <a:t>he </a:t>
            </a:r>
            <a:r>
              <a:rPr lang="en-US" sz="8000" u="sng" dirty="0">
                <a:solidFill>
                  <a:srgbClr val="FFC000"/>
                </a:solidFill>
                <a:latin typeface="Algerian" panose="04020705040A02060702" pitchFamily="82" charset="0"/>
              </a:rPr>
              <a:t>capital of Taiwan</a:t>
            </a:r>
            <a:endParaRPr lang="ru-RU" sz="8000" u="sng" dirty="0">
              <a:solidFill>
                <a:srgbClr val="FFC000"/>
              </a:solidFill>
            </a:endParaRPr>
          </a:p>
        </p:txBody>
      </p:sp>
      <p:pic>
        <p:nvPicPr>
          <p:cNvPr id="1030" name="Picture 6" descr="ÐÐ°ÑÑÐ¸Ð½ÐºÐ¸ Ð¿Ð¾ Ð·Ð°Ð¿ÑÐ¾ÑÑ ÑÐ°Ð¹Ð²Ð°Ð½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666" y="2560319"/>
            <a:ext cx="5473660" cy="323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2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additive="base">
                                        <p:cTn id="24" dur="500" fill="hold"/>
                                        <p:tgtEl>
                                          <p:spTgt spid="1030"/>
                                        </p:tgtEl>
                                        <p:attrNameLst>
                                          <p:attrName>ppt_x</p:attrName>
                                        </p:attrNameLst>
                                      </p:cBhvr>
                                      <p:tavLst>
                                        <p:tav tm="0">
                                          <p:val>
                                            <p:strVal val="#ppt_x"/>
                                          </p:val>
                                        </p:tav>
                                        <p:tav tm="100000">
                                          <p:val>
                                            <p:strVal val="#ppt_x"/>
                                          </p:val>
                                        </p:tav>
                                      </p:tavLst>
                                    </p:anim>
                                    <p:anim calcmode="lin" valueType="num">
                                      <p:cBhvr additive="base">
                                        <p:cTn id="2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2595" y="391887"/>
            <a:ext cx="4911634" cy="3043646"/>
          </a:xfrm>
        </p:spPr>
        <p:txBody>
          <a:bodyPr>
            <a:noAutofit/>
          </a:bodyPr>
          <a:lstStyle/>
          <a:p>
            <a:r>
              <a:rPr lang="en-US" sz="2400" dirty="0" smtClean="0">
                <a:solidFill>
                  <a:srgbClr val="FFC000"/>
                </a:solidFill>
                <a:latin typeface="Bahnschrift SemiBold" panose="020B0502040204020203" pitchFamily="34" charset="0"/>
              </a:rPr>
              <a:t>The </a:t>
            </a:r>
            <a:r>
              <a:rPr lang="en-US" sz="2400" dirty="0">
                <a:solidFill>
                  <a:srgbClr val="FFC000"/>
                </a:solidFill>
                <a:latin typeface="Bahnschrift SemiBold" panose="020B0502040204020203" pitchFamily="34" charset="0"/>
              </a:rPr>
              <a:t>climate of the city is characterized as tropical monsoon with hot humid summers and short mild winters with frequent fogs. The annual rainfall is about 2,405 mm, most of which falls between may and September.</a:t>
            </a:r>
            <a:endParaRPr lang="ru-RU" sz="2400" dirty="0">
              <a:solidFill>
                <a:srgbClr val="FFC000"/>
              </a:solidFill>
              <a:latin typeface="Bahnschrift SemiBold" panose="020B0502040204020203" pitchFamily="34"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6681" r="26681"/>
          <a:stretch>
            <a:fillRect/>
          </a:stretch>
        </p:blipFill>
        <p:spPr>
          <a:xfrm>
            <a:off x="6688284" y="849087"/>
            <a:ext cx="4650275" cy="4996543"/>
          </a:xfrm>
        </p:spPr>
      </p:pic>
      <p:pic>
        <p:nvPicPr>
          <p:cNvPr id="3074" name="Picture 2" descr="ÐÐ°ÑÑÐ¸Ð½ÐºÐ¸ Ð¿Ð¾ Ð·Ð°Ð¿ÑÐ¾ÑÑ ÑÐ°Ð¹Ð±ÐµÐ¹ Ð¿Ð»Ð¾ÑÐ°Ð´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05" y="3435533"/>
            <a:ext cx="5046724" cy="320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49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154" y="1201783"/>
            <a:ext cx="9653451" cy="1175657"/>
          </a:xfrm>
        </p:spPr>
        <p:txBody>
          <a:bodyPr>
            <a:normAutofit/>
          </a:bodyPr>
          <a:lstStyle/>
          <a:p>
            <a:r>
              <a:rPr lang="ru-RU" dirty="0" smtClean="0"/>
              <a:t>        </a:t>
            </a:r>
            <a:r>
              <a:rPr lang="en-US" sz="5400" dirty="0" smtClean="0">
                <a:solidFill>
                  <a:srgbClr val="FFC000"/>
                </a:solidFill>
                <a:latin typeface="Bahnschrift SemiBold" panose="020B0502040204020203" pitchFamily="34" charset="0"/>
              </a:rPr>
              <a:t>The </a:t>
            </a:r>
            <a:r>
              <a:rPr lang="en-US" sz="5400" dirty="0">
                <a:solidFill>
                  <a:srgbClr val="FFC000"/>
                </a:solidFill>
                <a:latin typeface="Bahnschrift SemiBold" panose="020B0502040204020203" pitchFamily="34" charset="0"/>
              </a:rPr>
              <a:t>population is </a:t>
            </a:r>
            <a:r>
              <a:rPr lang="en-US" sz="5400" dirty="0" smtClean="0">
                <a:solidFill>
                  <a:srgbClr val="FFC000"/>
                </a:solidFill>
                <a:latin typeface="Bahnschrift SemiBold" panose="020B0502040204020203" pitchFamily="34" charset="0"/>
              </a:rPr>
              <a:t>2</a:t>
            </a:r>
            <a:r>
              <a:rPr lang="ru-RU" sz="5400" dirty="0" smtClean="0">
                <a:solidFill>
                  <a:srgbClr val="FFC000"/>
                </a:solidFill>
                <a:latin typeface="Bahnschrift SemiBold" panose="020B0502040204020203" pitchFamily="34" charset="0"/>
              </a:rPr>
              <a:t> </a:t>
            </a:r>
            <a:r>
              <a:rPr lang="en-US" sz="5400" dirty="0" smtClean="0">
                <a:solidFill>
                  <a:srgbClr val="FFC000"/>
                </a:solidFill>
                <a:latin typeface="Bahnschrift SemiBold" panose="020B0502040204020203" pitchFamily="34" charset="0"/>
              </a:rPr>
              <a:t>704</a:t>
            </a:r>
            <a:r>
              <a:rPr lang="ru-RU" sz="5400" dirty="0" smtClean="0">
                <a:solidFill>
                  <a:srgbClr val="FFC000"/>
                </a:solidFill>
                <a:latin typeface="Bahnschrift SemiBold" panose="020B0502040204020203" pitchFamily="34" charset="0"/>
              </a:rPr>
              <a:t> </a:t>
            </a:r>
            <a:r>
              <a:rPr lang="en-US" sz="5400" dirty="0" smtClean="0">
                <a:solidFill>
                  <a:srgbClr val="FFC000"/>
                </a:solidFill>
                <a:latin typeface="Bahnschrift SemiBold" panose="020B0502040204020203" pitchFamily="34" charset="0"/>
              </a:rPr>
              <a:t>8</a:t>
            </a:r>
            <a:r>
              <a:rPr lang="ru-RU" sz="5400" dirty="0" smtClean="0">
                <a:solidFill>
                  <a:srgbClr val="FFC000"/>
                </a:solidFill>
                <a:latin typeface="Bahnschrift SemiBold" panose="020B0502040204020203" pitchFamily="34" charset="0"/>
              </a:rPr>
              <a:t>10</a:t>
            </a:r>
            <a:endParaRPr lang="ru-RU" sz="5400" dirty="0">
              <a:solidFill>
                <a:srgbClr val="FFC000"/>
              </a:solidFill>
              <a:latin typeface="Bahnschrift SemiBold" panose="020B0502040204020203" pitchFamily="34" charset="0"/>
            </a:endParaRPr>
          </a:p>
        </p:txBody>
      </p:sp>
      <p:pic>
        <p:nvPicPr>
          <p:cNvPr id="7170" name="Picture 2" descr="ÐÐ°ÑÑÐ¸Ð½ÐºÐ¸ Ð¿Ð¾ Ð·Ð°Ð¿ÑÐ¾ÑÑ ÑÐ°Ð¹Ð±ÐµÐ¹ Ð¿Ð¾Ð¿ÑÐ»ÑÑ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791">
            <a:off x="875211" y="2534194"/>
            <a:ext cx="5449298" cy="38629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6053">
            <a:off x="6936376" y="2778556"/>
            <a:ext cx="4576264" cy="343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00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1000" fill="hold"/>
                                        <p:tgtEl>
                                          <p:spTgt spid="7172"/>
                                        </p:tgtEl>
                                        <p:attrNameLst>
                                          <p:attrName>ppt_w</p:attrName>
                                        </p:attrNameLst>
                                      </p:cBhvr>
                                      <p:tavLst>
                                        <p:tav tm="0">
                                          <p:val>
                                            <p:fltVal val="0"/>
                                          </p:val>
                                        </p:tav>
                                        <p:tav tm="100000">
                                          <p:val>
                                            <p:strVal val="#ppt_w"/>
                                          </p:val>
                                        </p:tav>
                                      </p:tavLst>
                                    </p:anim>
                                    <p:anim calcmode="lin" valueType="num">
                                      <p:cBhvr>
                                        <p:cTn id="14" dur="1000" fill="hold"/>
                                        <p:tgtEl>
                                          <p:spTgt spid="7172"/>
                                        </p:tgtEl>
                                        <p:attrNameLst>
                                          <p:attrName>ppt_h</p:attrName>
                                        </p:attrNameLst>
                                      </p:cBhvr>
                                      <p:tavLst>
                                        <p:tav tm="0">
                                          <p:val>
                                            <p:fltVal val="0"/>
                                          </p:val>
                                        </p:tav>
                                        <p:tav tm="100000">
                                          <p:val>
                                            <p:strVal val="#ppt_h"/>
                                          </p:val>
                                        </p:tav>
                                      </p:tavLst>
                                    </p:anim>
                                    <p:anim calcmode="lin" valueType="num">
                                      <p:cBhvr>
                                        <p:cTn id="15" dur="1000" fill="hold"/>
                                        <p:tgtEl>
                                          <p:spTgt spid="7172"/>
                                        </p:tgtEl>
                                        <p:attrNameLst>
                                          <p:attrName>style.rotation</p:attrName>
                                        </p:attrNameLst>
                                      </p:cBhvr>
                                      <p:tavLst>
                                        <p:tav tm="0">
                                          <p:val>
                                            <p:fltVal val="90"/>
                                          </p:val>
                                        </p:tav>
                                        <p:tav tm="100000">
                                          <p:val>
                                            <p:fltVal val="0"/>
                                          </p:val>
                                        </p:tav>
                                      </p:tavLst>
                                    </p:anim>
                                    <p:animEffect transition="in" filter="fade">
                                      <p:cBhvr>
                                        <p:cTn id="16" dur="1000"/>
                                        <p:tgtEl>
                                          <p:spTgt spid="7172"/>
                                        </p:tgtEl>
                                      </p:cBhvr>
                                    </p:animEffect>
                                  </p:childTnLst>
                                </p:cTn>
                              </p:par>
                            </p:childTnLst>
                          </p:cTn>
                        </p:par>
                        <p:par>
                          <p:cTn id="17" fill="hold">
                            <p:stCondLst>
                              <p:cond delay="30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611" y="339634"/>
            <a:ext cx="8373292" cy="1058092"/>
          </a:xfrm>
        </p:spPr>
        <p:txBody>
          <a:bodyPr/>
          <a:lstStyle/>
          <a:p>
            <a:r>
              <a:rPr lang="ru-RU" sz="6000" dirty="0" smtClean="0">
                <a:solidFill>
                  <a:srgbClr val="FFC000"/>
                </a:solidFill>
                <a:latin typeface="Bahnschrift SemiBold" panose="020B0502040204020203" pitchFamily="34" charset="0"/>
              </a:rPr>
              <a:t>   </a:t>
            </a:r>
            <a:r>
              <a:rPr lang="en-US" sz="6000" dirty="0" smtClean="0">
                <a:solidFill>
                  <a:srgbClr val="FFC000"/>
                </a:solidFill>
                <a:latin typeface="Bahnschrift SemiBold" panose="020B0502040204020203" pitchFamily="34" charset="0"/>
              </a:rPr>
              <a:t>Administrative </a:t>
            </a:r>
            <a:r>
              <a:rPr lang="en-US" sz="6000" dirty="0">
                <a:solidFill>
                  <a:srgbClr val="FFC000"/>
                </a:solidFill>
                <a:latin typeface="Bahnschrift SemiBold" panose="020B0502040204020203" pitchFamily="34" charset="0"/>
              </a:rPr>
              <a:t>region</a:t>
            </a:r>
            <a:endParaRPr lang="ru-RU" sz="6000" dirty="0">
              <a:solidFill>
                <a:srgbClr val="FFC000"/>
              </a:solidFill>
              <a:latin typeface="Bahnschrift SemiBold" panose="020B0502040204020203" pitchFamily="34" charset="0"/>
            </a:endParaRPr>
          </a:p>
        </p:txBody>
      </p:sp>
      <p:sp>
        <p:nvSpPr>
          <p:cNvPr id="4" name="Текст 3"/>
          <p:cNvSpPr>
            <a:spLocks noGrp="1"/>
          </p:cNvSpPr>
          <p:nvPr>
            <p:ph type="body" sz="half" idx="2"/>
          </p:nvPr>
        </p:nvSpPr>
        <p:spPr>
          <a:xfrm>
            <a:off x="692331" y="1502229"/>
            <a:ext cx="5094515" cy="5029200"/>
          </a:xfrm>
        </p:spPr>
        <p:txBody>
          <a:bodyPr>
            <a:normAutofit/>
          </a:bodyPr>
          <a:lstStyle/>
          <a:p>
            <a:r>
              <a:rPr lang="en-US" sz="2000" dirty="0">
                <a:solidFill>
                  <a:srgbClr val="FFC000"/>
                </a:solidFill>
                <a:latin typeface="Bahnschrift SemiBold" panose="020B0502040204020203" pitchFamily="34" charset="0"/>
              </a:rPr>
              <a:t>■ </a:t>
            </a:r>
            <a:r>
              <a:rPr lang="en-US" sz="2000" dirty="0" smtClean="0">
                <a:solidFill>
                  <a:srgbClr val="FFC000"/>
                </a:solidFill>
                <a:latin typeface="Bahnschrift SemiBold" panose="020B0502040204020203" pitchFamily="34" charset="0"/>
              </a:rPr>
              <a:t>Datong</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Zhongshan</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Songshan</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Daan</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a:solidFill>
                  <a:srgbClr val="FFC000"/>
                </a:solidFill>
                <a:latin typeface="Bahnschrift SemiBold" panose="020B0502040204020203" pitchFamily="34" charset="0"/>
              </a:rPr>
              <a:t>Wanhua</a:t>
            </a:r>
            <a:r>
              <a:rPr lang="en-US" sz="2000" dirty="0">
                <a:solidFill>
                  <a:srgbClr val="FFC000"/>
                </a:solidFill>
                <a:latin typeface="Bahnschrift SemiBold" panose="020B0502040204020203" pitchFamily="34" charset="0"/>
              </a:rPr>
              <a:t> </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smtClean="0">
                <a:solidFill>
                  <a:srgbClr val="FFC000"/>
                </a:solidFill>
                <a:latin typeface="Bahnschrift SemiBold" panose="020B0502040204020203" pitchFamily="34" charset="0"/>
              </a:rPr>
              <a:t>Xinyi</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Shilin</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Beitou</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Neihu</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smtClean="0">
                <a:solidFill>
                  <a:srgbClr val="FFC000"/>
                </a:solidFill>
                <a:latin typeface="Bahnschrift SemiBold" panose="020B0502040204020203" pitchFamily="34" charset="0"/>
              </a:rPr>
              <a:t>Nangang</a:t>
            </a:r>
            <a:endParaRPr lang="ru-RU" sz="2000" dirty="0" smtClean="0">
              <a:solidFill>
                <a:srgbClr val="FFC000"/>
              </a:solidFill>
              <a:latin typeface="Bahnschrift SemiBold" panose="020B0502040204020203" pitchFamily="34" charset="0"/>
            </a:endParaRPr>
          </a:p>
          <a:p>
            <a:r>
              <a:rPr lang="en-US" sz="2000" dirty="0">
                <a:solidFill>
                  <a:srgbClr val="FFC000"/>
                </a:solidFill>
                <a:latin typeface="Bahnschrift SemiBold" panose="020B0502040204020203" pitchFamily="34" charset="0"/>
              </a:rPr>
              <a:t>■ </a:t>
            </a:r>
            <a:r>
              <a:rPr lang="en-US" sz="2000" dirty="0" err="1">
                <a:solidFill>
                  <a:srgbClr val="FFC000"/>
                </a:solidFill>
                <a:latin typeface="Bahnschrift SemiBold" panose="020B0502040204020203" pitchFamily="34" charset="0"/>
              </a:rPr>
              <a:t>Wengshan</a:t>
            </a:r>
            <a:endParaRPr lang="ru-RU" sz="2000" dirty="0">
              <a:solidFill>
                <a:srgbClr val="FFC000"/>
              </a:solidFill>
              <a:latin typeface="Bahnschrift SemiBold" panose="020B0502040204020203" pitchFamily="34" charset="0"/>
            </a:endParaRPr>
          </a:p>
        </p:txBody>
      </p:sp>
      <p:pic>
        <p:nvPicPr>
          <p:cNvPr id="4098" name="Picture 2" descr="ÐÐ°ÑÑÐ¸Ð½ÐºÐ¸ Ð¿Ð¾ Ð·Ð°Ð¿ÑÐ¾ÑÑ Ð°Ð´Ð¼Ð¸Ð½Ð¸ÑÑÑÐ°ÑÐ¸Ð²Ð½ÑÐµ ÑÐµÐ³Ð¸Ð¾Ð½Ñ ÑÐ°Ð¹Ð±Ñ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562" y="1946366"/>
            <a:ext cx="411479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386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5158" y="182880"/>
            <a:ext cx="6076996" cy="849086"/>
          </a:xfrm>
        </p:spPr>
        <p:txBody>
          <a:bodyPr>
            <a:normAutofit fontScale="90000"/>
          </a:bodyPr>
          <a:lstStyle/>
          <a:p>
            <a:r>
              <a:rPr lang="en-US" sz="5400" dirty="0">
                <a:solidFill>
                  <a:srgbClr val="FFC000"/>
                </a:solidFill>
              </a:rPr>
              <a:t>Economy</a:t>
            </a:r>
            <a:endParaRPr lang="ru-RU" sz="5400" dirty="0">
              <a:solidFill>
                <a:srgbClr val="FFC000"/>
              </a:solidFill>
            </a:endParaRPr>
          </a:p>
        </p:txBody>
      </p:sp>
      <p:sp>
        <p:nvSpPr>
          <p:cNvPr id="4" name="Текст 3"/>
          <p:cNvSpPr>
            <a:spLocks noGrp="1"/>
          </p:cNvSpPr>
          <p:nvPr>
            <p:ph type="body" sz="half" idx="2"/>
          </p:nvPr>
        </p:nvSpPr>
        <p:spPr>
          <a:xfrm>
            <a:off x="4909023" y="1152989"/>
            <a:ext cx="7093131" cy="4911635"/>
          </a:xfrm>
        </p:spPr>
        <p:txBody>
          <a:bodyPr>
            <a:normAutofit/>
          </a:bodyPr>
          <a:lstStyle/>
          <a:p>
            <a:r>
              <a:rPr lang="en-US" sz="2800" b="1" dirty="0">
                <a:solidFill>
                  <a:srgbClr val="FFC000"/>
                </a:solidFill>
                <a:latin typeface="Times New Roman" panose="02020603050405020304" pitchFamily="18" charset="0"/>
                <a:cs typeface="Times New Roman" panose="02020603050405020304" pitchFamily="18" charset="0"/>
              </a:rPr>
              <a:t>Taipei is an important industrial center. Important industries are the production of electronics and components, precision instruments, equipment, textiles and clothing, food, etc</a:t>
            </a:r>
            <a:r>
              <a:rPr lang="en-US" sz="2800" b="1" dirty="0" smtClean="0">
                <a:solidFill>
                  <a:srgbClr val="FFC000"/>
                </a:solidFill>
                <a:latin typeface="Times New Roman" panose="02020603050405020304" pitchFamily="18" charset="0"/>
                <a:cs typeface="Times New Roman" panose="02020603050405020304" pitchFamily="18" charset="0"/>
              </a:rPr>
              <a:t>.</a:t>
            </a:r>
            <a:r>
              <a:rPr lang="ru-RU" sz="2800" b="1" dirty="0" smtClean="0">
                <a:solidFill>
                  <a:srgbClr val="FFC000"/>
                </a:solidFill>
                <a:latin typeface="Times New Roman" panose="02020603050405020304" pitchFamily="18" charset="0"/>
                <a:cs typeface="Times New Roman" panose="02020603050405020304" pitchFamily="18" charset="0"/>
              </a:rPr>
              <a:t> </a:t>
            </a:r>
            <a:r>
              <a:rPr lang="en-US" sz="2800" b="1" dirty="0">
                <a:solidFill>
                  <a:srgbClr val="FFC000"/>
                </a:solidFill>
                <a:latin typeface="Times New Roman" panose="02020603050405020304" pitchFamily="18" charset="0"/>
                <a:cs typeface="Times New Roman" panose="02020603050405020304" pitchFamily="18" charset="0"/>
              </a:rPr>
              <a:t>T</a:t>
            </a:r>
            <a:r>
              <a:rPr lang="en-US" sz="2800" b="1" dirty="0" smtClean="0">
                <a:solidFill>
                  <a:srgbClr val="FFC000"/>
                </a:solidFill>
                <a:latin typeface="Times New Roman" panose="02020603050405020304" pitchFamily="18" charset="0"/>
                <a:cs typeface="Times New Roman" panose="02020603050405020304" pitchFamily="18" charset="0"/>
              </a:rPr>
              <a:t>rade</a:t>
            </a:r>
            <a:r>
              <a:rPr lang="en-US" sz="2800" b="1" dirty="0">
                <a:solidFill>
                  <a:srgbClr val="FFC000"/>
                </a:solidFill>
                <a:latin typeface="Times New Roman" panose="02020603050405020304" pitchFamily="18" charset="0"/>
                <a:cs typeface="Times New Roman" panose="02020603050405020304" pitchFamily="18" charset="0"/>
              </a:rPr>
              <a:t>, transport and the banking sector are becoming increasingly important in the economy. Tourism is a small but, nevertheless, also quite important component of the city's economy.</a:t>
            </a:r>
            <a:endParaRPr lang="ru-RU" sz="2800" b="1" dirty="0">
              <a:solidFill>
                <a:srgbClr val="FFC000"/>
              </a:solidFill>
              <a:latin typeface="Times New Roman" panose="02020603050405020304" pitchFamily="18" charset="0"/>
              <a:cs typeface="Times New Roman" panose="02020603050405020304" pitchFamily="18" charset="0"/>
            </a:endParaRPr>
          </a:p>
        </p:txBody>
      </p:sp>
      <p:pic>
        <p:nvPicPr>
          <p:cNvPr id="512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9" y="391886"/>
            <a:ext cx="4634544" cy="595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55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anim calcmode="lin" valueType="num">
                                      <p:cBhvr>
                                        <p:cTn id="8" dur="2000" fill="hold"/>
                                        <p:tgtEl>
                                          <p:spTgt spid="5124"/>
                                        </p:tgtEl>
                                        <p:attrNameLst>
                                          <p:attrName>ppt_w</p:attrName>
                                        </p:attrNameLst>
                                      </p:cBhvr>
                                      <p:tavLst>
                                        <p:tav tm="0" fmla="#ppt_w*sin(2.5*pi*$)">
                                          <p:val>
                                            <p:fltVal val="0"/>
                                          </p:val>
                                        </p:tav>
                                        <p:tav tm="100000">
                                          <p:val>
                                            <p:fltVal val="1"/>
                                          </p:val>
                                        </p:tav>
                                      </p:tavLst>
                                    </p:anim>
                                    <p:anim calcmode="lin" valueType="num">
                                      <p:cBhvr>
                                        <p:cTn id="9" dur="2000" fill="hold"/>
                                        <p:tgtEl>
                                          <p:spTgt spid="512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4457" y="50078"/>
            <a:ext cx="4990011" cy="3310706"/>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rcRect t="7699" b="7699"/>
          <a:stretch>
            <a:fillRect/>
          </a:stretch>
        </p:blipFill>
        <p:spPr>
          <a:xfrm>
            <a:off x="5081451" y="3344091"/>
            <a:ext cx="7110549" cy="3409405"/>
          </a:xfrm>
          <a:prstGeom prst="rect">
            <a:avLst/>
          </a:prstGeom>
        </p:spPr>
      </p:pic>
      <p:pic>
        <p:nvPicPr>
          <p:cNvPr id="2" name="Рисунок 1"/>
          <p:cNvPicPr>
            <a:picLocks noChangeAspect="1"/>
          </p:cNvPicPr>
          <p:nvPr/>
        </p:nvPicPr>
        <p:blipFill>
          <a:blip r:embed="rId4"/>
          <a:stretch>
            <a:fillRect/>
          </a:stretch>
        </p:blipFill>
        <p:spPr>
          <a:xfrm>
            <a:off x="0" y="16693"/>
            <a:ext cx="6426926" cy="3344091"/>
          </a:xfrm>
          <a:prstGeom prst="rect">
            <a:avLst/>
          </a:prstGeom>
        </p:spPr>
      </p:pic>
      <p:sp>
        <p:nvSpPr>
          <p:cNvPr id="4" name="TextBox 3"/>
          <p:cNvSpPr txBox="1"/>
          <p:nvPr/>
        </p:nvSpPr>
        <p:spPr>
          <a:xfrm>
            <a:off x="613954" y="4153989"/>
            <a:ext cx="3997235" cy="1938992"/>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The Taipei City </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624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1" y="2638698"/>
            <a:ext cx="10032275" cy="1200329"/>
          </a:xfrm>
          <a:prstGeom prst="rect">
            <a:avLst/>
          </a:prstGeom>
          <a:noFill/>
        </p:spPr>
        <p:txBody>
          <a:bodyPr wrap="square" rtlCol="0">
            <a:spAutoFit/>
          </a:bodyPr>
          <a:lstStyle/>
          <a:p>
            <a:r>
              <a:rPr lang="en-US" sz="7200" dirty="0" smtClean="0">
                <a:solidFill>
                  <a:srgbClr val="FFFF00"/>
                </a:solidFill>
                <a:latin typeface="Times New Roman" panose="02020603050405020304" pitchFamily="18" charset="0"/>
                <a:cs typeface="Times New Roman" panose="02020603050405020304" pitchFamily="18" charset="0"/>
              </a:rPr>
              <a:t>Thank you </a:t>
            </a:r>
            <a:r>
              <a:rPr lang="en-US" sz="7200" dirty="0">
                <a:solidFill>
                  <a:srgbClr val="FFFF00"/>
                </a:solidFill>
                <a:latin typeface="Times New Roman" panose="02020603050405020304" pitchFamily="18" charset="0"/>
                <a:cs typeface="Times New Roman" panose="02020603050405020304" pitchFamily="18" charset="0"/>
              </a:rPr>
              <a:t>v</a:t>
            </a:r>
            <a:r>
              <a:rPr lang="en-US" sz="7200" dirty="0" smtClean="0">
                <a:solidFill>
                  <a:srgbClr val="FFFF00"/>
                </a:solidFill>
                <a:latin typeface="Times New Roman" panose="02020603050405020304" pitchFamily="18" charset="0"/>
                <a:cs typeface="Times New Roman" panose="02020603050405020304" pitchFamily="18" charset="0"/>
              </a:rPr>
              <a:t>ery much!!! </a:t>
            </a:r>
            <a:endParaRPr lang="ru-RU" sz="7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77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98370" y="1058091"/>
            <a:ext cx="5595258" cy="1698171"/>
          </a:xfrm>
        </p:spPr>
        <p:txBody>
          <a:bodyPr/>
          <a:lstStyle/>
          <a:p>
            <a:r>
              <a:rPr lang="en-US" sz="9600" dirty="0" smtClean="0">
                <a:solidFill>
                  <a:srgbClr val="C00000"/>
                </a:solidFill>
                <a:latin typeface="Algerian" panose="04020705040A02060702" pitchFamily="82" charset="0"/>
              </a:rPr>
              <a:t>  Taipei</a:t>
            </a:r>
            <a:endParaRPr lang="ru-RU" sz="9600" dirty="0">
              <a:solidFill>
                <a:srgbClr val="C00000"/>
              </a:solidFill>
            </a:endParaRPr>
          </a:p>
        </p:txBody>
      </p:sp>
    </p:spTree>
    <p:extLst>
      <p:ext uri="{BB962C8B-B14F-4D97-AF65-F5344CB8AC3E}">
        <p14:creationId xmlns:p14="http://schemas.microsoft.com/office/powerpoint/2010/main" val="4210178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2706"/>
          </a:xfrm>
        </p:spPr>
      </p:pic>
      <p:sp>
        <p:nvSpPr>
          <p:cNvPr id="2" name="Заголовок 1"/>
          <p:cNvSpPr>
            <a:spLocks noGrp="1"/>
          </p:cNvSpPr>
          <p:nvPr>
            <p:ph type="title"/>
          </p:nvPr>
        </p:nvSpPr>
        <p:spPr>
          <a:xfrm>
            <a:off x="874220" y="387404"/>
            <a:ext cx="9404723" cy="1400530"/>
          </a:xfrm>
        </p:spPr>
        <p:txBody>
          <a:bodyPr/>
          <a:lstStyle/>
          <a:p>
            <a:r>
              <a:rPr lang="en-US" sz="1600" dirty="0">
                <a:solidFill>
                  <a:srgbClr val="FFC000"/>
                </a:solidFill>
                <a:latin typeface="Bahnschrift SemiBold" panose="020B0502040204020203" pitchFamily="34" charset="0"/>
              </a:rPr>
              <a:t>Taipei is the capital of Taiwan province, its main transportation hub and financial center. Located in the Northern part of the island on the banks of the </a:t>
            </a:r>
            <a:r>
              <a:rPr lang="en-US" sz="1600" dirty="0" err="1">
                <a:solidFill>
                  <a:srgbClr val="FFC000"/>
                </a:solidFill>
                <a:latin typeface="Bahnschrift SemiBold" panose="020B0502040204020203" pitchFamily="34" charset="0"/>
              </a:rPr>
              <a:t>Danshuihe</a:t>
            </a:r>
            <a:r>
              <a:rPr lang="en-US" sz="1600" dirty="0">
                <a:solidFill>
                  <a:srgbClr val="FFC000"/>
                </a:solidFill>
                <a:latin typeface="Bahnschrift SemiBold" panose="020B0502040204020203" pitchFamily="34" charset="0"/>
              </a:rPr>
              <a:t> river and covers an area of about 272 sq.km. It is one of the youngest and most densely populated cities in the world, rapidly developing and strengthening its position in the region. Its territory is home to about 3 million people, most of whom are Chinese and Taiwanese.</a:t>
            </a:r>
            <a:endParaRPr lang="ru-RU" sz="1600" dirty="0">
              <a:solidFill>
                <a:srgbClr val="FFC000"/>
              </a:solidFill>
              <a:latin typeface="Bahnschrift SemiBold" panose="020B0502040204020203" pitchFamily="34" charset="0"/>
            </a:endParaRPr>
          </a:p>
        </p:txBody>
      </p:sp>
    </p:spTree>
    <p:extLst>
      <p:ext uri="{BB962C8B-B14F-4D97-AF65-F5344CB8AC3E}">
        <p14:creationId xmlns:p14="http://schemas.microsoft.com/office/powerpoint/2010/main" val="2102651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1292" y="1319891"/>
            <a:ext cx="4167051" cy="1345475"/>
          </a:xfrm>
        </p:spPr>
        <p:txBody>
          <a:bodyPr/>
          <a:lstStyle/>
          <a:p>
            <a:r>
              <a:rPr lang="en-US" sz="6600" dirty="0" smtClean="0">
                <a:solidFill>
                  <a:srgbClr val="FFC000"/>
                </a:solidFill>
                <a:latin typeface="Algerian" panose="04020705040A02060702" pitchFamily="82" charset="0"/>
              </a:rPr>
              <a:t>Place</a:t>
            </a:r>
            <a:endParaRPr lang="ru-RU" sz="6600" dirty="0">
              <a:solidFill>
                <a:srgbClr val="FFC000"/>
              </a:solidFill>
            </a:endParaRPr>
          </a:p>
        </p:txBody>
      </p:sp>
      <p:pic>
        <p:nvPicPr>
          <p:cNvPr id="2050" name="Picture 2" descr="ÐÐ°ÑÑÐ¸Ð½ÐºÐ¸ Ð¿Ð¾ Ð·Ð°Ð¿ÑÐ¾ÑÑ ÑÐ°Ð¹Ð±ÐµÐ¹ Ð¿Ð»Ð¾ÑÐ°Ð´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2280">
            <a:off x="380457" y="3135630"/>
            <a:ext cx="4498088" cy="321292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rot="21376884">
            <a:off x="5571509" y="2110223"/>
            <a:ext cx="6991253" cy="3935473"/>
          </a:xfrm>
          <a:prstGeom prst="rect">
            <a:avLst/>
          </a:prstGeom>
        </p:spPr>
      </p:pic>
    </p:spTree>
    <p:extLst>
      <p:ext uri="{BB962C8B-B14F-4D97-AF65-F5344CB8AC3E}">
        <p14:creationId xmlns:p14="http://schemas.microsoft.com/office/powerpoint/2010/main" val="21642092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10743" y="535255"/>
            <a:ext cx="6462504" cy="5833410"/>
          </a:xfrm>
        </p:spPr>
      </p:pic>
      <p:sp>
        <p:nvSpPr>
          <p:cNvPr id="4" name="Текст 3"/>
          <p:cNvSpPr>
            <a:spLocks noGrp="1"/>
          </p:cNvSpPr>
          <p:nvPr>
            <p:ph type="body" sz="half" idx="2"/>
          </p:nvPr>
        </p:nvSpPr>
        <p:spPr>
          <a:xfrm>
            <a:off x="431075" y="143691"/>
            <a:ext cx="4353542" cy="6260012"/>
          </a:xfrm>
        </p:spPr>
        <p:txBody>
          <a:bodyPr>
            <a:noAutofit/>
          </a:bodyPr>
          <a:lstStyle/>
          <a:p>
            <a:endParaRPr lang="en-US" sz="1800" dirty="0" smtClean="0">
              <a:solidFill>
                <a:srgbClr val="FFC000"/>
              </a:solidFill>
              <a:latin typeface="Bahnschrift SemiBold" panose="020B0502040204020203" pitchFamily="34" charset="0"/>
            </a:endParaRPr>
          </a:p>
          <a:p>
            <a:r>
              <a:rPr lang="en-US" sz="1800" dirty="0" smtClean="0">
                <a:solidFill>
                  <a:srgbClr val="FFC000"/>
                </a:solidFill>
                <a:latin typeface="Bahnschrift SemiBold" panose="020B0502040204020203" pitchFamily="34" charset="0"/>
              </a:rPr>
              <a:t>One </a:t>
            </a:r>
            <a:r>
              <a:rPr lang="en-US" sz="1800" dirty="0">
                <a:solidFill>
                  <a:srgbClr val="FFC000"/>
                </a:solidFill>
                <a:latin typeface="Bahnschrift SemiBold" panose="020B0502040204020203" pitchFamily="34" charset="0"/>
              </a:rPr>
              <a:t>of the main attractions of Taipei can be considered the Chiang Kai — </a:t>
            </a:r>
            <a:r>
              <a:rPr lang="en-US" sz="1800" dirty="0" err="1">
                <a:solidFill>
                  <a:srgbClr val="FFC000"/>
                </a:solidFill>
                <a:latin typeface="Bahnschrift SemiBold" panose="020B0502040204020203" pitchFamily="34" charset="0"/>
              </a:rPr>
              <a:t>shek</a:t>
            </a:r>
            <a:r>
              <a:rPr lang="en-US" sz="1800" dirty="0">
                <a:solidFill>
                  <a:srgbClr val="FFC000"/>
                </a:solidFill>
                <a:latin typeface="Bahnschrift SemiBold" panose="020B0502040204020203" pitchFamily="34" charset="0"/>
              </a:rPr>
              <a:t> memorial-an architectural complex in the traditional Chinese style in memory of the Generalissimo and the former President of the Republic of China. In front of The Chiang Kai-shek memorial are the national theatre and the national concert hall, which are located respectively at the southern and Northern ends of Freedom square. The entire area is in view of the Presidential Palace. Another famous monument of the capital of Taiwan — sun </a:t>
            </a:r>
            <a:r>
              <a:rPr lang="en-US" sz="1800" dirty="0" err="1">
                <a:solidFill>
                  <a:srgbClr val="FFC000"/>
                </a:solidFill>
                <a:latin typeface="Bahnschrift SemiBold" panose="020B0502040204020203" pitchFamily="34" charset="0"/>
              </a:rPr>
              <a:t>Yat-sen</a:t>
            </a:r>
            <a:r>
              <a:rPr lang="en-US" sz="1800" dirty="0">
                <a:solidFill>
                  <a:srgbClr val="FFC000"/>
                </a:solidFill>
                <a:latin typeface="Bahnschrift SemiBold" panose="020B0502040204020203" pitchFamily="34" charset="0"/>
              </a:rPr>
              <a:t> memorial, which serves as a cultural, social and educational center. It is also worth noting the Museum of the Imperial Palace, which contains a rich collection of paintings, calligraphy, sculpture, jade and porcelain, etc.</a:t>
            </a:r>
            <a:endParaRPr lang="ru-RU" sz="1800" dirty="0">
              <a:solidFill>
                <a:srgbClr val="FFC000"/>
              </a:solidFill>
              <a:latin typeface="Bahnschrift SemiBold" panose="020B0502040204020203" pitchFamily="34" charset="0"/>
            </a:endParaRPr>
          </a:p>
        </p:txBody>
      </p:sp>
    </p:spTree>
    <p:extLst>
      <p:ext uri="{BB962C8B-B14F-4D97-AF65-F5344CB8AC3E}">
        <p14:creationId xmlns:p14="http://schemas.microsoft.com/office/powerpoint/2010/main" val="4086133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80">
                                          <p:stCondLst>
                                            <p:cond delay="0"/>
                                          </p:stCondLst>
                                        </p:cTn>
                                        <p:tgtEl>
                                          <p:spTgt spid="4">
                                            <p:txEl>
                                              <p:pRg st="1" end="1"/>
                                            </p:txEl>
                                          </p:spTgt>
                                        </p:tgtEl>
                                      </p:cBhvr>
                                    </p:animEffect>
                                    <p:anim calcmode="lin" valueType="num">
                                      <p:cBhvr>
                                        <p:cTn id="2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1" end="1"/>
                                            </p:txEl>
                                          </p:spTgt>
                                        </p:tgtEl>
                                      </p:cBhvr>
                                      <p:to x="100000" y="60000"/>
                                    </p:animScale>
                                    <p:animScale>
                                      <p:cBhvr>
                                        <p:cTn id="31" dur="166" decel="50000">
                                          <p:stCondLst>
                                            <p:cond delay="676"/>
                                          </p:stCondLst>
                                        </p:cTn>
                                        <p:tgtEl>
                                          <p:spTgt spid="4">
                                            <p:txEl>
                                              <p:pRg st="1" end="1"/>
                                            </p:txEl>
                                          </p:spTgt>
                                        </p:tgtEl>
                                      </p:cBhvr>
                                      <p:to x="100000" y="100000"/>
                                    </p:animScale>
                                    <p:animScale>
                                      <p:cBhvr>
                                        <p:cTn id="32" dur="26">
                                          <p:stCondLst>
                                            <p:cond delay="1312"/>
                                          </p:stCondLst>
                                        </p:cTn>
                                        <p:tgtEl>
                                          <p:spTgt spid="4">
                                            <p:txEl>
                                              <p:pRg st="1" end="1"/>
                                            </p:txEl>
                                          </p:spTgt>
                                        </p:tgtEl>
                                      </p:cBhvr>
                                      <p:to x="100000" y="80000"/>
                                    </p:animScale>
                                    <p:animScale>
                                      <p:cBhvr>
                                        <p:cTn id="33" dur="166" decel="50000">
                                          <p:stCondLst>
                                            <p:cond delay="1338"/>
                                          </p:stCondLst>
                                        </p:cTn>
                                        <p:tgtEl>
                                          <p:spTgt spid="4">
                                            <p:txEl>
                                              <p:pRg st="1" end="1"/>
                                            </p:txEl>
                                          </p:spTgt>
                                        </p:tgtEl>
                                      </p:cBhvr>
                                      <p:to x="100000" y="100000"/>
                                    </p:animScale>
                                    <p:animScale>
                                      <p:cBhvr>
                                        <p:cTn id="34" dur="26">
                                          <p:stCondLst>
                                            <p:cond delay="1642"/>
                                          </p:stCondLst>
                                        </p:cTn>
                                        <p:tgtEl>
                                          <p:spTgt spid="4">
                                            <p:txEl>
                                              <p:pRg st="1" end="1"/>
                                            </p:txEl>
                                          </p:spTgt>
                                        </p:tgtEl>
                                      </p:cBhvr>
                                      <p:to x="100000" y="90000"/>
                                    </p:animScale>
                                    <p:animScale>
                                      <p:cBhvr>
                                        <p:cTn id="35" dur="166" decel="50000">
                                          <p:stCondLst>
                                            <p:cond delay="1668"/>
                                          </p:stCondLst>
                                        </p:cTn>
                                        <p:tgtEl>
                                          <p:spTgt spid="4">
                                            <p:txEl>
                                              <p:pRg st="1" end="1"/>
                                            </p:txEl>
                                          </p:spTgt>
                                        </p:tgtEl>
                                      </p:cBhvr>
                                      <p:to x="100000" y="100000"/>
                                    </p:animScale>
                                    <p:animScale>
                                      <p:cBhvr>
                                        <p:cTn id="36" dur="26">
                                          <p:stCondLst>
                                            <p:cond delay="1808"/>
                                          </p:stCondLst>
                                        </p:cTn>
                                        <p:tgtEl>
                                          <p:spTgt spid="4">
                                            <p:txEl>
                                              <p:pRg st="1" end="1"/>
                                            </p:txEl>
                                          </p:spTgt>
                                        </p:tgtEl>
                                      </p:cBhvr>
                                      <p:to x="100000" y="95000"/>
                                    </p:animScale>
                                    <p:animScale>
                                      <p:cBhvr>
                                        <p:cTn id="37"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1600" dirty="0">
                <a:solidFill>
                  <a:srgbClr val="FFC000"/>
                </a:solidFill>
                <a:latin typeface="Bahnschrift SemiBold" panose="020B0502040204020203" pitchFamily="34" charset="0"/>
              </a:rPr>
              <a:t>Taipei Museum of fine arts was opened in 1983 and is a building in the style of Japanese metabolism. Here are mainly works by contemporary Taiwanese artists, made after 1940. In 2001, the Museum of modern art was also opened in the old building of the city government. The national Museum of Taiwan — the oldest on the island, was founded in 1908 by the colonial government during the administration of the country by the Japanese</a:t>
            </a:r>
            <a:r>
              <a:rPr lang="en-US" sz="1050" dirty="0">
                <a:solidFill>
                  <a:srgbClr val="FFC000"/>
                </a:solidFill>
                <a:latin typeface="Bahnschrift SemiBold" panose="020B0502040204020203" pitchFamily="34" charset="0"/>
              </a:rPr>
              <a:t>.</a:t>
            </a:r>
            <a:endParaRPr lang="ru-RU" sz="1050" dirty="0">
              <a:solidFill>
                <a:srgbClr val="FFC000"/>
              </a:solidFill>
              <a:latin typeface="Bahnschrift SemiBold" panose="020B0502040204020203"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974827"/>
            <a:ext cx="9404723" cy="4749341"/>
          </a:xfrm>
        </p:spPr>
      </p:pic>
    </p:spTree>
    <p:extLst>
      <p:ext uri="{BB962C8B-B14F-4D97-AF65-F5344CB8AC3E}">
        <p14:creationId xmlns:p14="http://schemas.microsoft.com/office/powerpoint/2010/main" val="909308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406492">
            <a:off x="5486400" y="757645"/>
            <a:ext cx="5081451" cy="5267233"/>
          </a:xfrm>
        </p:spPr>
      </p:pic>
      <p:sp>
        <p:nvSpPr>
          <p:cNvPr id="4" name="Текст 3"/>
          <p:cNvSpPr>
            <a:spLocks noGrp="1"/>
          </p:cNvSpPr>
          <p:nvPr>
            <p:ph type="body" sz="half" idx="2"/>
          </p:nvPr>
        </p:nvSpPr>
        <p:spPr>
          <a:xfrm>
            <a:off x="1154955" y="757646"/>
            <a:ext cx="3401062" cy="5267234"/>
          </a:xfrm>
        </p:spPr>
        <p:txBody>
          <a:bodyPr>
            <a:normAutofit/>
          </a:bodyPr>
          <a:lstStyle/>
          <a:p>
            <a:r>
              <a:rPr lang="en-US" sz="2800" dirty="0">
                <a:solidFill>
                  <a:srgbClr val="FFC000"/>
                </a:solidFill>
                <a:latin typeface="Bahnschrift SemiBold" panose="020B0502040204020203" pitchFamily="34" charset="0"/>
              </a:rPr>
              <a:t>A well-known attribute of the city is also a skyscraper Taipei 101 height of 509.2 m (with a spire). It is the third tallest building in the world after the </a:t>
            </a:r>
            <a:r>
              <a:rPr lang="en-US" sz="2800" dirty="0" err="1">
                <a:solidFill>
                  <a:srgbClr val="FFC000"/>
                </a:solidFill>
                <a:latin typeface="Bahnschrift SemiBold" panose="020B0502040204020203" pitchFamily="34" charset="0"/>
              </a:rPr>
              <a:t>Burj</a:t>
            </a:r>
            <a:r>
              <a:rPr lang="en-US" sz="2800" dirty="0">
                <a:solidFill>
                  <a:srgbClr val="FFC000"/>
                </a:solidFill>
                <a:latin typeface="Bahnschrift SemiBold" panose="020B0502040204020203" pitchFamily="34" charset="0"/>
              </a:rPr>
              <a:t> </a:t>
            </a:r>
            <a:r>
              <a:rPr lang="en-US" sz="2800" dirty="0" err="1">
                <a:solidFill>
                  <a:srgbClr val="FFC000"/>
                </a:solidFill>
                <a:latin typeface="Bahnschrift SemiBold" panose="020B0502040204020203" pitchFamily="34" charset="0"/>
              </a:rPr>
              <a:t>Khalifa</a:t>
            </a:r>
            <a:r>
              <a:rPr lang="en-US" sz="2800" dirty="0">
                <a:solidFill>
                  <a:srgbClr val="FFC000"/>
                </a:solidFill>
                <a:latin typeface="Bahnschrift SemiBold" panose="020B0502040204020203" pitchFamily="34" charset="0"/>
              </a:rPr>
              <a:t> (828 m) in Dubai and the </a:t>
            </a:r>
            <a:r>
              <a:rPr lang="en-US" sz="2800" dirty="0" err="1">
                <a:solidFill>
                  <a:srgbClr val="FFC000"/>
                </a:solidFill>
                <a:latin typeface="Bahnschrift SemiBold" panose="020B0502040204020203" pitchFamily="34" charset="0"/>
              </a:rPr>
              <a:t>Abraj</a:t>
            </a:r>
            <a:r>
              <a:rPr lang="en-US" sz="2800" dirty="0">
                <a:solidFill>
                  <a:srgbClr val="FFC000"/>
                </a:solidFill>
                <a:latin typeface="Bahnschrift SemiBold" panose="020B0502040204020203" pitchFamily="34" charset="0"/>
              </a:rPr>
              <a:t> al Bayt (601 m) in Mecca.</a:t>
            </a:r>
            <a:endParaRPr lang="ru-RU" sz="2800" dirty="0">
              <a:solidFill>
                <a:srgbClr val="FFC000"/>
              </a:solidFill>
              <a:latin typeface="Bahnschrift SemiBold" panose="020B0502040204020203" pitchFamily="34" charset="0"/>
            </a:endParaRPr>
          </a:p>
        </p:txBody>
      </p:sp>
    </p:spTree>
    <p:extLst>
      <p:ext uri="{BB962C8B-B14F-4D97-AF65-F5344CB8AC3E}">
        <p14:creationId xmlns:p14="http://schemas.microsoft.com/office/powerpoint/2010/main" val="1712746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a:solidFill>
                  <a:srgbClr val="FFC000"/>
                </a:solidFill>
                <a:latin typeface="Bahnschrift SemiBold" panose="020B0502040204020203" pitchFamily="34" charset="0"/>
              </a:rPr>
              <a:t>Taipei zoo — the largest and oldest on the island, was established in 1914, during the stay of the island under the control of Japan. The zoo is located on the Northern tip of the city, in the area of </a:t>
            </a:r>
            <a:r>
              <a:rPr lang="en-US" sz="2000" dirty="0" err="1">
                <a:solidFill>
                  <a:srgbClr val="FFC000"/>
                </a:solidFill>
                <a:latin typeface="Bahnschrift SemiBold" panose="020B0502040204020203" pitchFamily="34" charset="0"/>
              </a:rPr>
              <a:t>Yanshan</a:t>
            </a:r>
            <a:r>
              <a:rPr lang="en-US" sz="2000" dirty="0">
                <a:solidFill>
                  <a:srgbClr val="FFC000"/>
                </a:solidFill>
                <a:latin typeface="Bahnschrift SemiBold" panose="020B0502040204020203" pitchFamily="34" charset="0"/>
              </a:rPr>
              <a:t> mountain; among many other animals you can see a large Panda, Koala and penguins.</a:t>
            </a:r>
            <a:endParaRPr lang="ru-RU" sz="2000" dirty="0">
              <a:solidFill>
                <a:srgbClr val="FFC000"/>
              </a:solidFill>
              <a:latin typeface="Bahnschrift SemiBold" panose="020B0502040204020203" pitchFamily="34" charset="0"/>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6111" y="2090057"/>
            <a:ext cx="4278586" cy="4166281"/>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82343" y="2090057"/>
            <a:ext cx="4368491" cy="4166281"/>
          </a:xfrm>
        </p:spPr>
      </p:pic>
    </p:spTree>
    <p:extLst>
      <p:ext uri="{BB962C8B-B14F-4D97-AF65-F5344CB8AC3E}">
        <p14:creationId xmlns:p14="http://schemas.microsoft.com/office/powerpoint/2010/main" val="3620172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ÑÑÐ¸Ð½ÐºÐ¸ Ð¿Ð¾ Ð·Ð°Ð¿ÑÐ¾ÑÑ ÑÐ°Ð¹Ð±Ðµ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6637">
            <a:off x="96227" y="1174531"/>
            <a:ext cx="5518125" cy="368054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630091" y="1088600"/>
            <a:ext cx="6831875" cy="1926204"/>
          </a:xfrm>
        </p:spPr>
        <p:txBody>
          <a:bodyPr/>
          <a:lstStyle/>
          <a:p>
            <a:r>
              <a:rPr lang="en-US" sz="5400" dirty="0">
                <a:solidFill>
                  <a:srgbClr val="FFC000"/>
                </a:solidFill>
                <a:latin typeface="Algerian" panose="04020705040A02060702" pitchFamily="82" charset="0"/>
              </a:rPr>
              <a:t>Geography and climate</a:t>
            </a:r>
            <a:endParaRPr lang="ru-RU" sz="5400" dirty="0">
              <a:solidFill>
                <a:srgbClr val="FFC000"/>
              </a:solidFill>
            </a:endParaRPr>
          </a:p>
        </p:txBody>
      </p:sp>
      <p:pic>
        <p:nvPicPr>
          <p:cNvPr id="6148" name="Picture 4" descr="ÐÐ°ÑÑÐ¸Ð½ÐºÐ¸ Ð¿Ð¾ Ð·Ð°Ð¿ÑÐ¾ÑÑ ÑÐ°Ð¹Ð±ÐµÐ¹ Ð³ÐµÐ¾Ð³ÑÐ°ÑÐ¸Ñ"/>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89"/>
          <a:stretch/>
        </p:blipFill>
        <p:spPr bwMode="auto">
          <a:xfrm rot="253245">
            <a:off x="6280240" y="3144745"/>
            <a:ext cx="4870719" cy="366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6895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p:cTn id="14" dur="1000" fill="hold"/>
                                        <p:tgtEl>
                                          <p:spTgt spid="6148"/>
                                        </p:tgtEl>
                                        <p:attrNameLst>
                                          <p:attrName>ppt_w</p:attrName>
                                        </p:attrNameLst>
                                      </p:cBhvr>
                                      <p:tavLst>
                                        <p:tav tm="0">
                                          <p:val>
                                            <p:fltVal val="0"/>
                                          </p:val>
                                        </p:tav>
                                        <p:tav tm="100000">
                                          <p:val>
                                            <p:strVal val="#ppt_w"/>
                                          </p:val>
                                        </p:tav>
                                      </p:tavLst>
                                    </p:anim>
                                    <p:anim calcmode="lin" valueType="num">
                                      <p:cBhvr>
                                        <p:cTn id="15" dur="1000" fill="hold"/>
                                        <p:tgtEl>
                                          <p:spTgt spid="6148"/>
                                        </p:tgtEl>
                                        <p:attrNameLst>
                                          <p:attrName>ppt_h</p:attrName>
                                        </p:attrNameLst>
                                      </p:cBhvr>
                                      <p:tavLst>
                                        <p:tav tm="0">
                                          <p:val>
                                            <p:fltVal val="0"/>
                                          </p:val>
                                        </p:tav>
                                        <p:tav tm="100000">
                                          <p:val>
                                            <p:strVal val="#ppt_h"/>
                                          </p:val>
                                        </p:tav>
                                      </p:tavLst>
                                    </p:anim>
                                    <p:anim calcmode="lin" valueType="num">
                                      <p:cBhvr>
                                        <p:cTn id="16" dur="1000" fill="hold"/>
                                        <p:tgtEl>
                                          <p:spTgt spid="6148"/>
                                        </p:tgtEl>
                                        <p:attrNameLst>
                                          <p:attrName>style.rotation</p:attrName>
                                        </p:attrNameLst>
                                      </p:cBhvr>
                                      <p:tavLst>
                                        <p:tav tm="0">
                                          <p:val>
                                            <p:fltVal val="90"/>
                                          </p:val>
                                        </p:tav>
                                        <p:tav tm="100000">
                                          <p:val>
                                            <p:fltVal val="0"/>
                                          </p:val>
                                        </p:tav>
                                      </p:tavLst>
                                    </p:anim>
                                    <p:animEffect transition="in" filter="fade">
                                      <p:cBhvr>
                                        <p:cTn id="17" dur="1000"/>
                                        <p:tgtEl>
                                          <p:spTgt spid="6148"/>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419</TotalTime>
  <Words>567</Words>
  <Application>Microsoft Office PowerPoint</Application>
  <PresentationFormat>Произвольный</PresentationFormat>
  <Paragraphs>28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Ион</vt:lpstr>
      <vt:lpstr>The capital of Taiwan</vt:lpstr>
      <vt:lpstr>  Taipei</vt:lpstr>
      <vt:lpstr>Taipei is the capital of Taiwan province, its main transportation hub and financial center. Located in the Northern part of the island on the banks of the Danshuihe river and covers an area of about 272 sq.km. It is one of the youngest and most densely populated cities in the world, rapidly developing and strengthening its position in the region. Its territory is home to about 3 million people, most of whom are Chinese and Taiwanese.</vt:lpstr>
      <vt:lpstr>Place</vt:lpstr>
      <vt:lpstr>Презентация PowerPoint</vt:lpstr>
      <vt:lpstr>Taipei Museum of fine arts was opened in 1983 and is a building in the style of Japanese metabolism. Here are mainly works by contemporary Taiwanese artists, made after 1940. In 2001, the Museum of modern art was also opened in the old building of the city government. The national Museum of Taiwan — the oldest on the island, was founded in 1908 by the colonial government during the administration of the country by the Japanese.</vt:lpstr>
      <vt:lpstr>Презентация PowerPoint</vt:lpstr>
      <vt:lpstr>Taipei zoo — the largest and oldest on the island, was established in 1914, during the stay of the island under the control of Japan. The zoo is located on the Northern tip of the city, in the area of Yanshan mountain; among many other animals you can see a large Panda, Koala and penguins.</vt:lpstr>
      <vt:lpstr>Geography and climate</vt:lpstr>
      <vt:lpstr>The climate of the city is characterized as tropical monsoon with hot humid summers and short mild winters with frequent fogs. The annual rainfall is about 2,405 mm, most of which falls between may and September.</vt:lpstr>
      <vt:lpstr>        The population is 2 704 810</vt:lpstr>
      <vt:lpstr>   Administrative region</vt:lpstr>
      <vt:lpstr>Economy</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of Taiwan</dc:title>
  <dc:creator>Акылай Бактыбекова</dc:creator>
  <cp:lastModifiedBy>User</cp:lastModifiedBy>
  <cp:revision>32</cp:revision>
  <dcterms:created xsi:type="dcterms:W3CDTF">2019-02-13T13:27:53Z</dcterms:created>
  <dcterms:modified xsi:type="dcterms:W3CDTF">2019-03-26T07:22:36Z</dcterms:modified>
</cp:coreProperties>
</file>