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sldIdLst>
    <p:sldId id="256" r:id="rId2"/>
    <p:sldId id="257" r:id="rId3"/>
    <p:sldId id="258" r:id="rId4"/>
    <p:sldId id="259" r:id="rId5"/>
    <p:sldId id="260" r:id="rId6"/>
    <p:sldId id="261" r:id="rId7"/>
    <p:sldId id="262" r:id="rId8"/>
    <p:sldId id="263" r:id="rId9"/>
    <p:sldId id="264" r:id="rId10"/>
    <p:sldId id="265" r:id="rId11"/>
    <p:sldId id="267" r:id="rId12"/>
    <p:sldId id="268" r:id="rId13"/>
    <p:sldId id="269" r:id="rId14"/>
    <p:sldId id="271" r:id="rId15"/>
    <p:sldId id="270" r:id="rId16"/>
    <p:sldId id="272" r:id="rId17"/>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FEFC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309" autoAdjust="0"/>
    <p:restoredTop sz="94671" autoAdjust="0"/>
  </p:normalViewPr>
  <p:slideViewPr>
    <p:cSldViewPr>
      <p:cViewPr varScale="1">
        <p:scale>
          <a:sx n="103" d="100"/>
          <a:sy n="103" d="100"/>
        </p:scale>
        <p:origin x="-102"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rts/_rels/chart1.xml.rels><?xml version="1.0" encoding="UTF-8" standalone="yes"?>
<Relationships xmlns="http://schemas.openxmlformats.org/package/2006/relationships"><Relationship Id="rId1" Type="http://schemas.openxmlformats.org/officeDocument/2006/relationships/package" Target="../embeddings/_____Microsoft_Excel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title>
    <c:autoTitleDeleted val="0"/>
    <c:plotArea>
      <c:layout/>
      <c:pieChart>
        <c:varyColors val="1"/>
        <c:ser>
          <c:idx val="0"/>
          <c:order val="0"/>
          <c:tx>
            <c:strRef>
              <c:f>Лист1!$B$1</c:f>
              <c:strCache>
                <c:ptCount val="1"/>
                <c:pt idx="0">
                  <c:v>Religions</c:v>
                </c:pt>
              </c:strCache>
            </c:strRef>
          </c:tx>
          <c:dPt>
            <c:idx val="0"/>
            <c:bubble3D val="0"/>
            <c:spPr>
              <a:solidFill>
                <a:srgbClr val="7030A0"/>
              </a:solidFill>
            </c:spPr>
          </c:dPt>
          <c:dPt>
            <c:idx val="1"/>
            <c:bubble3D val="0"/>
            <c:spPr>
              <a:solidFill>
                <a:srgbClr val="002060"/>
              </a:solidFill>
            </c:spPr>
          </c:dPt>
          <c:dPt>
            <c:idx val="2"/>
            <c:bubble3D val="0"/>
            <c:spPr>
              <a:solidFill>
                <a:srgbClr val="0070C0"/>
              </a:solidFill>
            </c:spPr>
          </c:dPt>
          <c:dPt>
            <c:idx val="3"/>
            <c:bubble3D val="0"/>
            <c:spPr>
              <a:solidFill>
                <a:srgbClr val="00B0F0"/>
              </a:solidFill>
            </c:spPr>
          </c:dPt>
          <c:dPt>
            <c:idx val="4"/>
            <c:bubble3D val="0"/>
            <c:spPr>
              <a:solidFill>
                <a:srgbClr val="00B050"/>
              </a:solidFill>
            </c:spPr>
          </c:dPt>
          <c:dPt>
            <c:idx val="5"/>
            <c:bubble3D val="0"/>
            <c:spPr>
              <a:solidFill>
                <a:srgbClr val="8FEFC4"/>
              </a:solidFill>
            </c:spPr>
          </c:dPt>
          <c:dLbls>
            <c:dLblPos val="outEnd"/>
            <c:showLegendKey val="0"/>
            <c:showVal val="1"/>
            <c:showCatName val="0"/>
            <c:showSerName val="0"/>
            <c:showPercent val="0"/>
            <c:showBubbleSize val="0"/>
            <c:showLeaderLines val="1"/>
          </c:dLbls>
          <c:cat>
            <c:strRef>
              <c:f>Лист1!$A$2:$A$7</c:f>
              <c:strCache>
                <c:ptCount val="6"/>
                <c:pt idx="0">
                  <c:v>Buddhism</c:v>
                </c:pt>
                <c:pt idx="1">
                  <c:v>Daoism(Taoism)</c:v>
                </c:pt>
                <c:pt idx="2">
                  <c:v>Christianisme</c:v>
                </c:pt>
                <c:pt idx="3">
                  <c:v>Yiguandao</c:v>
                </c:pt>
                <c:pt idx="4">
                  <c:v>Others</c:v>
                </c:pt>
                <c:pt idx="5">
                  <c:v>Non-religious</c:v>
                </c:pt>
              </c:strCache>
            </c:strRef>
          </c:cat>
          <c:val>
            <c:numRef>
              <c:f>Лист1!$B$2:$B$7</c:f>
              <c:numCache>
                <c:formatCode>0.00%</c:formatCode>
                <c:ptCount val="6"/>
                <c:pt idx="0">
                  <c:v>0.35099999999999998</c:v>
                </c:pt>
                <c:pt idx="1">
                  <c:v>0.33100000000000002</c:v>
                </c:pt>
                <c:pt idx="2">
                  <c:v>5.8000000000000003E-2</c:v>
                </c:pt>
                <c:pt idx="3">
                  <c:v>3.5000000000000003E-2</c:v>
                </c:pt>
                <c:pt idx="4">
                  <c:v>3.7999999999999999E-2</c:v>
                </c:pt>
                <c:pt idx="5">
                  <c:v>0.187</c:v>
                </c:pt>
              </c:numCache>
            </c:numRef>
          </c:val>
        </c:ser>
        <c:dLbls>
          <c:showLegendKey val="0"/>
          <c:showVal val="0"/>
          <c:showCatName val="0"/>
          <c:showSerName val="0"/>
          <c:showPercent val="0"/>
          <c:showBubbleSize val="0"/>
          <c:showLeaderLines val="1"/>
        </c:dLbls>
        <c:firstSliceAng val="0"/>
      </c:pieChart>
    </c:plotArea>
    <c:legend>
      <c:legendPos val="r"/>
      <c:legendEntry>
        <c:idx val="0"/>
        <c:txPr>
          <a:bodyPr/>
          <a:lstStyle/>
          <a:p>
            <a:pPr>
              <a:defRPr sz="2000"/>
            </a:pPr>
            <a:endParaRPr lang="ru-RU"/>
          </a:p>
        </c:txPr>
      </c:legendEntry>
      <c:legendEntry>
        <c:idx val="1"/>
        <c:txPr>
          <a:bodyPr/>
          <a:lstStyle/>
          <a:p>
            <a:pPr>
              <a:defRPr sz="2000"/>
            </a:pPr>
            <a:endParaRPr lang="ru-RU"/>
          </a:p>
        </c:txPr>
      </c:legendEntry>
      <c:legendEntry>
        <c:idx val="2"/>
        <c:txPr>
          <a:bodyPr/>
          <a:lstStyle/>
          <a:p>
            <a:pPr>
              <a:defRPr sz="2000"/>
            </a:pPr>
            <a:endParaRPr lang="ru-RU"/>
          </a:p>
        </c:txPr>
      </c:legendEntry>
      <c:legendEntry>
        <c:idx val="3"/>
        <c:txPr>
          <a:bodyPr/>
          <a:lstStyle/>
          <a:p>
            <a:pPr>
              <a:defRPr sz="2000"/>
            </a:pPr>
            <a:endParaRPr lang="ru-RU"/>
          </a:p>
        </c:txPr>
      </c:legendEntry>
      <c:legendEntry>
        <c:idx val="4"/>
        <c:txPr>
          <a:bodyPr/>
          <a:lstStyle/>
          <a:p>
            <a:pPr>
              <a:defRPr sz="2000"/>
            </a:pPr>
            <a:endParaRPr lang="ru-RU"/>
          </a:p>
        </c:txPr>
      </c:legendEntry>
      <c:layout>
        <c:manualLayout>
          <c:xMode val="edge"/>
          <c:yMode val="edge"/>
          <c:x val="0.65484166909691843"/>
          <c:y val="0.21192913385826773"/>
          <c:w val="0.3050348741129581"/>
          <c:h val="0.66307086614173227"/>
        </c:manualLayout>
      </c:layout>
      <c:overlay val="0"/>
    </c:legend>
    <c:plotVisOnly val="1"/>
    <c:dispBlanksAs val="gap"/>
    <c:showDLblsOverMax val="0"/>
  </c:chart>
  <c:txPr>
    <a:bodyPr/>
    <a:lstStyle/>
    <a:p>
      <a:pPr>
        <a:defRPr sz="1800"/>
      </a:pPr>
      <a:endParaRPr lang="ru-RU"/>
    </a:p>
  </c:txPr>
  <c:externalData r:id="rId1">
    <c:autoUpdate val="0"/>
  </c:externalData>
</c:chartSpac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9" name="Подзаголовок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
        <p:nvSpPr>
          <p:cNvPr id="28" name="Заголовок 27"/>
          <p:cNvSpPr>
            <a:spLocks noGrp="1"/>
          </p:cNvSpPr>
          <p:nvPr>
            <p:ph type="ctrTitle"/>
          </p:nvPr>
        </p:nvSpPr>
        <p:spPr>
          <a:xfrm>
            <a:off x="457200" y="1433732"/>
            <a:ext cx="8305800" cy="1981200"/>
          </a:xfrm>
          <a:ln w="6350" cap="rnd">
            <a:noFill/>
          </a:ln>
        </p:spPr>
        <p:txBody>
          <a:bodyPr anchor="b" anchorCtr="0">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kumimoji="0" lang="ru-RU" smtClean="0"/>
              <a:t>Образец заголовка</a:t>
            </a:r>
            <a:endParaRPr kumimoji="0" lang="en-US"/>
          </a:p>
        </p:txBody>
      </p:sp>
      <p:cxnSp>
        <p:nvCxnSpPr>
          <p:cNvPr id="8" name="Прямая соединительная линия 7"/>
          <p:cNvCxnSpPr/>
          <p:nvPr/>
        </p:nvCxnSpPr>
        <p:spPr>
          <a:xfrm>
            <a:off x="1463626"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3" name="Прямая соединительная линия 12"/>
          <p:cNvCxnSpPr/>
          <p:nvPr/>
        </p:nvCxnSpPr>
        <p:spPr>
          <a:xfrm>
            <a:off x="4708574"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14" name="Овал 13"/>
          <p:cNvSpPr/>
          <p:nvPr/>
        </p:nvSpPr>
        <p:spPr>
          <a:xfrm>
            <a:off x="4540348" y="3526302"/>
            <a:ext cx="45720" cy="45720"/>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rtlCol="0" anchor="ctr"/>
          <a:lstStyle/>
          <a:p>
            <a:pPr algn="ctr" eaLnBrk="1" latinLnBrk="0" hangingPunct="1"/>
            <a:endParaRPr kumimoji="0" lang="en-US"/>
          </a:p>
        </p:txBody>
      </p:sp>
      <p:sp>
        <p:nvSpPr>
          <p:cNvPr id="15" name="Дата 14"/>
          <p:cNvSpPr>
            <a:spLocks noGrp="1"/>
          </p:cNvSpPr>
          <p:nvPr>
            <p:ph type="dt" sz="half" idx="10"/>
          </p:nvPr>
        </p:nvSpPr>
        <p:spPr/>
        <p:txBody>
          <a:bodyPr/>
          <a:lstStyle/>
          <a:p>
            <a:fld id="{B4C71EC6-210F-42DE-9C53-41977AD35B3D}" type="datetimeFigureOut">
              <a:rPr lang="ru-RU" smtClean="0"/>
              <a:t>26.03.2019</a:t>
            </a:fld>
            <a:endParaRPr lang="ru-RU"/>
          </a:p>
        </p:txBody>
      </p:sp>
      <p:sp>
        <p:nvSpPr>
          <p:cNvPr id="16" name="Номер слайда 15"/>
          <p:cNvSpPr>
            <a:spLocks noGrp="1"/>
          </p:cNvSpPr>
          <p:nvPr>
            <p:ph type="sldNum" sz="quarter" idx="11"/>
          </p:nvPr>
        </p:nvSpPr>
        <p:spPr/>
        <p:txBody>
          <a:bodyPr/>
          <a:lstStyle/>
          <a:p>
            <a:fld id="{B19B0651-EE4F-4900-A07F-96A6BFA9D0F0}" type="slidenum">
              <a:rPr lang="ru-RU" smtClean="0"/>
              <a:t>‹#›</a:t>
            </a:fld>
            <a:endParaRPr lang="ru-RU"/>
          </a:p>
        </p:txBody>
      </p:sp>
      <p:sp>
        <p:nvSpPr>
          <p:cNvPr id="17" name="Нижний колонтитул 16"/>
          <p:cNvSpPr>
            <a:spLocks noGrp="1"/>
          </p:cNvSpPr>
          <p:nvPr>
            <p:ph type="ftr" sz="quarter" idx="12"/>
          </p:nvPr>
        </p:nvSpPr>
        <p:spPr/>
        <p:txBody>
          <a:bodyPr/>
          <a:lstStyle/>
          <a:p>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B4C71EC6-210F-42DE-9C53-41977AD35B3D}" type="datetimeFigureOut">
              <a:rPr lang="ru-RU" smtClean="0"/>
              <a:t>26.03.2019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B4C71EC6-210F-42DE-9C53-41977AD35B3D}" type="datetimeFigureOut">
              <a:rPr lang="ru-RU" smtClean="0"/>
              <a:t>26.03.2019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9" name="Объект 8"/>
          <p:cNvSpPr>
            <a:spLocks noGrp="1"/>
          </p:cNvSpPr>
          <p:nvPr>
            <p:ph idx="1"/>
          </p:nvPr>
        </p:nvSpPr>
        <p:spPr>
          <a:xfrm>
            <a:off x="457200" y="1524000"/>
            <a:ext cx="8229600" cy="457200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4" name="Дата 13"/>
          <p:cNvSpPr>
            <a:spLocks noGrp="1"/>
          </p:cNvSpPr>
          <p:nvPr>
            <p:ph type="dt" sz="half" idx="14"/>
          </p:nvPr>
        </p:nvSpPr>
        <p:spPr/>
        <p:txBody>
          <a:bodyPr/>
          <a:lstStyle/>
          <a:p>
            <a:fld id="{B4C71EC6-210F-42DE-9C53-41977AD35B3D}" type="datetimeFigureOut">
              <a:rPr lang="ru-RU" smtClean="0"/>
              <a:t>26.03.2019</a:t>
            </a:fld>
            <a:endParaRPr lang="ru-RU"/>
          </a:p>
        </p:txBody>
      </p:sp>
      <p:sp>
        <p:nvSpPr>
          <p:cNvPr id="15" name="Номер слайда 14"/>
          <p:cNvSpPr>
            <a:spLocks noGrp="1"/>
          </p:cNvSpPr>
          <p:nvPr>
            <p:ph type="sldNum" sz="quarter" idx="15"/>
          </p:nvPr>
        </p:nvSpPr>
        <p:spPr/>
        <p:txBody>
          <a:bodyPr/>
          <a:lstStyle>
            <a:lvl1pPr algn="ctr">
              <a:defRPr/>
            </a:lvl1pPr>
          </a:lstStyle>
          <a:p>
            <a:fld id="{B19B0651-EE4F-4900-A07F-96A6BFA9D0F0}" type="slidenum">
              <a:rPr lang="ru-RU" smtClean="0"/>
              <a:t>‹#›</a:t>
            </a:fld>
            <a:endParaRPr lang="ru-RU"/>
          </a:p>
        </p:txBody>
      </p:sp>
      <p:sp>
        <p:nvSpPr>
          <p:cNvPr id="16" name="Нижний колонтитул 15"/>
          <p:cNvSpPr>
            <a:spLocks noGrp="1"/>
          </p:cNvSpPr>
          <p:nvPr>
            <p:ph type="ftr" sz="quarter" idx="16"/>
          </p:nvPr>
        </p:nvSpPr>
        <p:spPr/>
        <p:txBody>
          <a:bodyPr/>
          <a:lstStyle/>
          <a:p>
            <a:endParaRPr lang="ru-RU"/>
          </a:p>
        </p:txBody>
      </p:sp>
      <p:sp>
        <p:nvSpPr>
          <p:cNvPr id="17" name="Заголовок 16"/>
          <p:cNvSpPr>
            <a:spLocks noGrp="1"/>
          </p:cNvSpPr>
          <p:nvPr>
            <p:ph type="title"/>
          </p:nvPr>
        </p:nvSpPr>
        <p:spPr/>
        <p:txBody>
          <a:bodyPr rtlCol="0" anchor="b" anchorCtr="0"/>
          <a:lstStyle/>
          <a:p>
            <a:r>
              <a:rPr kumimoji="0" lang="ru-RU" smtClean="0"/>
              <a:t>Образец заголовка</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4" name="Дата 3"/>
          <p:cNvSpPr>
            <a:spLocks noGrp="1"/>
          </p:cNvSpPr>
          <p:nvPr>
            <p:ph type="dt" sz="half" idx="10"/>
          </p:nvPr>
        </p:nvSpPr>
        <p:spPr/>
        <p:txBody>
          <a:bodyPr/>
          <a:lstStyle/>
          <a:p>
            <a:fld id="{B4C71EC6-210F-42DE-9C53-41977AD35B3D}" type="datetimeFigureOut">
              <a:rPr lang="ru-RU" smtClean="0"/>
              <a:t>26.03.2019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
        <p:nvSpPr>
          <p:cNvPr id="2" name="Заголовок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kumimoji="0" lang="ru-RU" smtClean="0"/>
              <a:t>Образец заголовка</a:t>
            </a:r>
            <a:endParaRPr kumimoji="0" lang="en-US"/>
          </a:p>
        </p:txBody>
      </p:sp>
      <p:sp>
        <p:nvSpPr>
          <p:cNvPr id="3" name="Текст 2"/>
          <p:cNvSpPr>
            <a:spLocks noGrp="1"/>
          </p:cNvSpPr>
          <p:nvPr>
            <p:ph type="body" idx="1"/>
          </p:nvPr>
        </p:nvSpPr>
        <p:spPr>
          <a:xfrm>
            <a:off x="685800" y="4958864"/>
            <a:ext cx="7924800" cy="984736"/>
          </a:xfrm>
        </p:spPr>
        <p:txBody>
          <a:bodyPr anchor="t"/>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cxnSp>
        <p:nvCxnSpPr>
          <p:cNvPr id="7" name="Прямая соединительная линия 6"/>
          <p:cNvCxnSpPr/>
          <p:nvPr/>
        </p:nvCxnSpPr>
        <p:spPr>
          <a:xfrm>
            <a:off x="685800" y="4916992"/>
            <a:ext cx="7924800" cy="4301"/>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5" name="Дата 4"/>
          <p:cNvSpPr>
            <a:spLocks noGrp="1"/>
          </p:cNvSpPr>
          <p:nvPr>
            <p:ph type="dt" sz="half" idx="10"/>
          </p:nvPr>
        </p:nvSpPr>
        <p:spPr/>
        <p:txBody>
          <a:bodyPr/>
          <a:lstStyle/>
          <a:p>
            <a:fld id="{B4C71EC6-210F-42DE-9C53-41977AD35B3D}" type="datetimeFigureOut">
              <a:rPr lang="ru-RU" smtClean="0"/>
              <a:t>26.03.2019</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11" name="Объект 10"/>
          <p:cNvSpPr>
            <a:spLocks noGrp="1"/>
          </p:cNvSpPr>
          <p:nvPr>
            <p:ph sz="half" idx="1"/>
          </p:nvPr>
        </p:nvSpPr>
        <p:spPr>
          <a:xfrm>
            <a:off x="457200" y="1524000"/>
            <a:ext cx="4059936" cy="457200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3" name="Объект 12"/>
          <p:cNvSpPr>
            <a:spLocks noGrp="1"/>
          </p:cNvSpPr>
          <p:nvPr>
            <p:ph sz="half" idx="2"/>
          </p:nvPr>
        </p:nvSpPr>
        <p:spPr>
          <a:xfrm>
            <a:off x="4648200" y="1524000"/>
            <a:ext cx="4059936" cy="457200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9" name="Номер слайда 8"/>
          <p:cNvSpPr>
            <a:spLocks noGrp="1"/>
          </p:cNvSpPr>
          <p:nvPr>
            <p:ph type="sldNum" sz="quarter" idx="12"/>
          </p:nvPr>
        </p:nvSpPr>
        <p:spPr/>
        <p:txBody>
          <a:bodyPr/>
          <a:lstStyle/>
          <a:p>
            <a:fld id="{B19B0651-EE4F-4900-A07F-96A6BFA9D0F0}" type="slidenum">
              <a:rPr lang="ru-RU" smtClean="0"/>
              <a:t>‹#›</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7" name="Дата 6"/>
          <p:cNvSpPr>
            <a:spLocks noGrp="1"/>
          </p:cNvSpPr>
          <p:nvPr>
            <p:ph type="dt" sz="half" idx="10"/>
          </p:nvPr>
        </p:nvSpPr>
        <p:spPr/>
        <p:txBody>
          <a:bodyPr/>
          <a:lstStyle/>
          <a:p>
            <a:fld id="{B4C71EC6-210F-42DE-9C53-41977AD35B3D}" type="datetimeFigureOut">
              <a:rPr lang="ru-RU" smtClean="0"/>
              <a:t>26.03.2019</a:t>
            </a:fld>
            <a:endParaRPr lang="ru-RU"/>
          </a:p>
        </p:txBody>
      </p:sp>
      <p:sp>
        <p:nvSpPr>
          <p:cNvPr id="3" name="Текст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32" name="Объект 31"/>
          <p:cNvSpPr>
            <a:spLocks noGrp="1"/>
          </p:cNvSpPr>
          <p:nvPr>
            <p:ph sz="half" idx="2"/>
          </p:nvPr>
        </p:nvSpPr>
        <p:spPr>
          <a:xfrm>
            <a:off x="457200" y="2201896"/>
            <a:ext cx="4038600" cy="3913632"/>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34" name="Объект 33"/>
          <p:cNvSpPr>
            <a:spLocks noGrp="1"/>
          </p:cNvSpPr>
          <p:nvPr>
            <p:ph sz="quarter" idx="4"/>
          </p:nvPr>
        </p:nvSpPr>
        <p:spPr>
          <a:xfrm>
            <a:off x="4649788" y="2201896"/>
            <a:ext cx="4038600" cy="3913632"/>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 name="Заголовок 1"/>
          <p:cNvSpPr>
            <a:spLocks noGrp="1"/>
          </p:cNvSpPr>
          <p:nvPr>
            <p:ph type="title"/>
          </p:nvPr>
        </p:nvSpPr>
        <p:spPr>
          <a:xfrm>
            <a:off x="457200" y="155448"/>
            <a:ext cx="8229600" cy="1143000"/>
          </a:xfrm>
        </p:spPr>
        <p:txBody>
          <a:bodyPr anchor="b" anchorCtr="0"/>
          <a:lstStyle>
            <a:lvl1pPr>
              <a:defRPr/>
            </a:lvl1pPr>
          </a:lstStyle>
          <a:p>
            <a:r>
              <a:rPr kumimoji="0" lang="ru-RU" smtClean="0"/>
              <a:t>Образец заголовка</a:t>
            </a:r>
            <a:endParaRPr kumimoji="0" lang="en-US"/>
          </a:p>
        </p:txBody>
      </p:sp>
      <p:sp>
        <p:nvSpPr>
          <p:cNvPr id="12" name="Текст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cxnSp>
        <p:nvCxnSpPr>
          <p:cNvPr id="10" name="Прямая соединительная линия 9"/>
          <p:cNvCxnSpPr/>
          <p:nvPr/>
        </p:nvCxnSpPr>
        <p:spPr>
          <a:xfrm>
            <a:off x="562945"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7" name="Прямая соединительная линия 16"/>
          <p:cNvCxnSpPr/>
          <p:nvPr/>
        </p:nvCxnSpPr>
        <p:spPr>
          <a:xfrm>
            <a:off x="4754880"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3" name="Дата 2"/>
          <p:cNvSpPr>
            <a:spLocks noGrp="1"/>
          </p:cNvSpPr>
          <p:nvPr>
            <p:ph type="dt" sz="half" idx="10"/>
          </p:nvPr>
        </p:nvSpPr>
        <p:spPr/>
        <p:txBody>
          <a:bodyPr/>
          <a:lstStyle/>
          <a:p>
            <a:fld id="{B4C71EC6-210F-42DE-9C53-41977AD35B3D}" type="datetimeFigureOut">
              <a:rPr lang="ru-RU" smtClean="0"/>
              <a:t>26.03.2019</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19B0651-EE4F-4900-A07F-96A6BFA9D0F0}" type="slidenum">
              <a:rPr lang="ru-RU" smtClean="0"/>
              <a:t>‹#›</a:t>
            </a:fld>
            <a:endParaRPr lang="ru-RU"/>
          </a:p>
        </p:txBody>
      </p:sp>
      <p:sp>
        <p:nvSpPr>
          <p:cNvPr id="2" name="Заголовок 1"/>
          <p:cNvSpPr>
            <a:spLocks noGrp="1"/>
          </p:cNvSpPr>
          <p:nvPr>
            <p:ph type="title"/>
          </p:nvPr>
        </p:nvSpPr>
        <p:spPr/>
        <p:txBody>
          <a:bodyPr/>
          <a:lstStyle/>
          <a:p>
            <a:r>
              <a:rPr kumimoji="0" lang="ru-RU" smtClean="0"/>
              <a:t>Образец заголовка</a:t>
            </a:r>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4C71EC6-210F-42DE-9C53-41977AD35B3D}" type="datetimeFigureOut">
              <a:rPr lang="ru-RU" smtClean="0"/>
              <a:t>26.03.2019</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29" name="Объект 28"/>
          <p:cNvSpPr>
            <a:spLocks noGrp="1"/>
          </p:cNvSpPr>
          <p:nvPr>
            <p:ph sz="quarter" idx="1"/>
          </p:nvPr>
        </p:nvSpPr>
        <p:spPr>
          <a:xfrm>
            <a:off x="457200" y="457200"/>
            <a:ext cx="6248400" cy="571500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3" name="Текст 2"/>
          <p:cNvSpPr>
            <a:spLocks noGrp="1"/>
          </p:cNvSpPr>
          <p:nvPr>
            <p:ph type="body" idx="2"/>
          </p:nvPr>
        </p:nvSpPr>
        <p:spPr>
          <a:xfrm>
            <a:off x="6781800" y="1600200"/>
            <a:ext cx="1984248" cy="3733800"/>
          </a:xfrm>
        </p:spPr>
        <p:txBody>
          <a:bodyPr tIns="45720" bIns="45720" anchor="t" anchorCtr="0"/>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ru-RU" smtClean="0"/>
              <a:t>Образец текста</a:t>
            </a:r>
          </a:p>
        </p:txBody>
      </p:sp>
      <p:sp>
        <p:nvSpPr>
          <p:cNvPr id="31" name="Заголовок 30"/>
          <p:cNvSpPr>
            <a:spLocks noGrp="1"/>
          </p:cNvSpPr>
          <p:nvPr>
            <p:ph type="title"/>
          </p:nvPr>
        </p:nvSpPr>
        <p:spPr>
          <a:xfrm>
            <a:off x="6781800" y="457200"/>
            <a:ext cx="19812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ru-RU" smtClean="0"/>
              <a:t>Образец заголовка</a:t>
            </a:r>
            <a:endParaRPr kumimoji="0" lang="en-US"/>
          </a:p>
        </p:txBody>
      </p:sp>
      <p:sp>
        <p:nvSpPr>
          <p:cNvPr id="8" name="Дата 7"/>
          <p:cNvSpPr>
            <a:spLocks noGrp="1"/>
          </p:cNvSpPr>
          <p:nvPr>
            <p:ph type="dt" sz="half" idx="14"/>
          </p:nvPr>
        </p:nvSpPr>
        <p:spPr/>
        <p:txBody>
          <a:bodyPr/>
          <a:lstStyle/>
          <a:p>
            <a:fld id="{B4C71EC6-210F-42DE-9C53-41977AD35B3D}" type="datetimeFigureOut">
              <a:rPr lang="ru-RU" smtClean="0"/>
              <a:t>26.03.2019</a:t>
            </a:fld>
            <a:endParaRPr lang="ru-RU"/>
          </a:p>
        </p:txBody>
      </p:sp>
      <p:sp>
        <p:nvSpPr>
          <p:cNvPr id="9" name="Номер слайда 8"/>
          <p:cNvSpPr>
            <a:spLocks noGrp="1"/>
          </p:cNvSpPr>
          <p:nvPr>
            <p:ph type="sldNum" sz="quarter" idx="15"/>
          </p:nvPr>
        </p:nvSpPr>
        <p:spPr/>
        <p:txBody>
          <a:bodyPr/>
          <a:lstStyle/>
          <a:p>
            <a:fld id="{B19B0651-EE4F-4900-A07F-96A6BFA9D0F0}" type="slidenum">
              <a:rPr lang="ru-RU" smtClean="0"/>
              <a:t>‹#›</a:t>
            </a:fld>
            <a:endParaRPr lang="ru-RU"/>
          </a:p>
        </p:txBody>
      </p:sp>
      <p:sp>
        <p:nvSpPr>
          <p:cNvPr id="10" name="Нижний колонтитул 9"/>
          <p:cNvSpPr>
            <a:spLocks noGrp="1"/>
          </p:cNvSpPr>
          <p:nvPr>
            <p:ph type="ftr" sz="quarter" idx="16"/>
          </p:nvPr>
        </p:nvSpPr>
        <p:spPr/>
        <p:txBody>
          <a:bodyPr/>
          <a:lstStyle/>
          <a:p>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629400" y="457200"/>
            <a:ext cx="20574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ru-RU" smtClean="0"/>
              <a:t>Образец заголовка</a:t>
            </a:r>
            <a:endParaRPr kumimoji="0" lang="en-US"/>
          </a:p>
        </p:txBody>
      </p:sp>
      <p:sp>
        <p:nvSpPr>
          <p:cNvPr id="3" name="Рисунок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lstStyle>
            <a:lvl1pPr marL="0" indent="0">
              <a:buNone/>
              <a:defRPr sz="3200">
                <a:solidFill>
                  <a:schemeClr val="bg1"/>
                </a:solidFill>
              </a:defRPr>
            </a:lvl1pPr>
          </a:lstStyle>
          <a:p>
            <a:r>
              <a:rPr kumimoji="0" lang="ru-RU" smtClean="0"/>
              <a:t>Вставка рисунка</a:t>
            </a:r>
            <a:endParaRPr kumimoji="0" lang="en-US"/>
          </a:p>
        </p:txBody>
      </p:sp>
      <p:sp>
        <p:nvSpPr>
          <p:cNvPr id="4" name="Текст 3"/>
          <p:cNvSpPr>
            <a:spLocks noGrp="1"/>
          </p:cNvSpPr>
          <p:nvPr>
            <p:ph type="body" sz="half" idx="2"/>
          </p:nvPr>
        </p:nvSpPr>
        <p:spPr>
          <a:xfrm>
            <a:off x="6629400" y="1600200"/>
            <a:ext cx="2057400" cy="4419600"/>
          </a:xfrm>
        </p:spPr>
        <p:txBody>
          <a:bodyPr anchor="t" anchorCtr="0"/>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eaLnBrk="1" latinLnBrk="0" hangingPunct="1"/>
            <a:r>
              <a:rPr kumimoji="0" lang="ru-RU" smtClean="0"/>
              <a:t>Образец текста</a:t>
            </a:r>
          </a:p>
        </p:txBody>
      </p:sp>
      <p:sp>
        <p:nvSpPr>
          <p:cNvPr id="8" name="Дата 7"/>
          <p:cNvSpPr>
            <a:spLocks noGrp="1"/>
          </p:cNvSpPr>
          <p:nvPr>
            <p:ph type="dt" sz="half" idx="10"/>
          </p:nvPr>
        </p:nvSpPr>
        <p:spPr/>
        <p:txBody>
          <a:bodyPr/>
          <a:lstStyle/>
          <a:p>
            <a:fld id="{B4C71EC6-210F-42DE-9C53-41977AD35B3D}" type="datetimeFigureOut">
              <a:rPr lang="ru-RU" smtClean="0"/>
              <a:t>26.03.2019</a:t>
            </a:fld>
            <a:endParaRPr lang="ru-RU"/>
          </a:p>
        </p:txBody>
      </p:sp>
      <p:sp>
        <p:nvSpPr>
          <p:cNvPr id="9" name="Номер слайда 8"/>
          <p:cNvSpPr>
            <a:spLocks noGrp="1"/>
          </p:cNvSpPr>
          <p:nvPr>
            <p:ph type="sldNum" sz="quarter" idx="11"/>
          </p:nvPr>
        </p:nvSpPr>
        <p:spPr/>
        <p:txBody>
          <a:bodyPr/>
          <a:lstStyle/>
          <a:p>
            <a:fld id="{B19B0651-EE4F-4900-A07F-96A6BFA9D0F0}" type="slidenum">
              <a:rPr lang="ru-RU" smtClean="0"/>
              <a:t>‹#›</a:t>
            </a:fld>
            <a:endParaRPr lang="ru-RU"/>
          </a:p>
        </p:txBody>
      </p:sp>
      <p:sp>
        <p:nvSpPr>
          <p:cNvPr id="10" name="Нижний колонтитул 9"/>
          <p:cNvSpPr>
            <a:spLocks noGrp="1"/>
          </p:cNvSpPr>
          <p:nvPr>
            <p:ph type="ftr" sz="quarter" idx="12"/>
          </p:nvPr>
        </p:nvSpPr>
        <p:spPr/>
        <p:txBody>
          <a:bodyPr/>
          <a:lstStyle/>
          <a:p>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9" name="Текст 8"/>
          <p:cNvSpPr>
            <a:spLocks noGrp="1"/>
          </p:cNvSpPr>
          <p:nvPr>
            <p:ph type="body" idx="1"/>
          </p:nvPr>
        </p:nvSpPr>
        <p:spPr>
          <a:xfrm>
            <a:off x="457200" y="1447800"/>
            <a:ext cx="8229600" cy="4678363"/>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24" name="Дата 23"/>
          <p:cNvSpPr>
            <a:spLocks noGrp="1"/>
          </p:cNvSpPr>
          <p:nvPr>
            <p:ph type="dt" sz="half" idx="2"/>
          </p:nvPr>
        </p:nvSpPr>
        <p:spPr>
          <a:xfrm>
            <a:off x="5791200" y="6203667"/>
            <a:ext cx="2590800" cy="384048"/>
          </a:xfrm>
          <a:prstGeom prst="rect">
            <a:avLst/>
          </a:prstGeom>
        </p:spPr>
        <p:txBody>
          <a:bodyPr vert="horz" anchor="ctr" anchorCtr="0"/>
          <a:lstStyle>
            <a:lvl1pPr algn="l" eaLnBrk="1" latinLnBrk="0" hangingPunct="1">
              <a:defRPr kumimoji="0" sz="1200">
                <a:solidFill>
                  <a:schemeClr val="tx2"/>
                </a:solidFill>
              </a:defRPr>
            </a:lvl1pPr>
          </a:lstStyle>
          <a:p>
            <a:fld id="{B4C71EC6-210F-42DE-9C53-41977AD35B3D}" type="datetimeFigureOut">
              <a:rPr lang="ru-RU" smtClean="0"/>
              <a:t>26.03.2019</a:t>
            </a:fld>
            <a:endParaRPr lang="ru-RU"/>
          </a:p>
        </p:txBody>
      </p:sp>
      <p:sp>
        <p:nvSpPr>
          <p:cNvPr id="10" name="Нижний колонтитул 9"/>
          <p:cNvSpPr>
            <a:spLocks noGrp="1"/>
          </p:cNvSpPr>
          <p:nvPr>
            <p:ph type="ftr" sz="quarter" idx="3"/>
          </p:nvPr>
        </p:nvSpPr>
        <p:spPr>
          <a:xfrm>
            <a:off x="2133600" y="6203667"/>
            <a:ext cx="3581400" cy="384048"/>
          </a:xfrm>
          <a:prstGeom prst="rect">
            <a:avLst/>
          </a:prstGeom>
        </p:spPr>
        <p:txBody>
          <a:bodyPr vert="horz" anchor="ctr" anchorCtr="0"/>
          <a:lstStyle>
            <a:lvl1pPr algn="r" eaLnBrk="1" latinLnBrk="0" hangingPunct="1">
              <a:defRPr kumimoji="0" sz="1200">
                <a:solidFill>
                  <a:schemeClr val="tx2"/>
                </a:solidFill>
              </a:defRPr>
            </a:lvl1pPr>
          </a:lstStyle>
          <a:p>
            <a:endParaRPr lang="ru-RU"/>
          </a:p>
        </p:txBody>
      </p:sp>
      <p:sp>
        <p:nvSpPr>
          <p:cNvPr id="22" name="Номер слайда 21"/>
          <p:cNvSpPr>
            <a:spLocks noGrp="1"/>
          </p:cNvSpPr>
          <p:nvPr>
            <p:ph type="sldNum" sz="quarter" idx="4"/>
          </p:nvPr>
        </p:nvSpPr>
        <p:spPr>
          <a:xfrm>
            <a:off x="8410575" y="6181531"/>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fld id="{B19B0651-EE4F-4900-A07F-96A6BFA9D0F0}" type="slidenum">
              <a:rPr lang="ru-RU" smtClean="0"/>
              <a:t>‹#›</a:t>
            </a:fld>
            <a:endParaRPr lang="ru-RU"/>
          </a:p>
        </p:txBody>
      </p:sp>
      <p:sp>
        <p:nvSpPr>
          <p:cNvPr id="5" name="Заголовок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kumimoji="0" lang="ru-RU" smtClean="0"/>
              <a:t>Образец заголовка</a:t>
            </a:r>
            <a:endParaRPr kumimoji="0" lang="en-US"/>
          </a:p>
        </p:txBody>
      </p:sp>
    </p:spTree>
  </p:cSld>
  <p:clrMap bg1="dk1" tx1="lt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rtl="0" eaLnBrk="1" latinLnBrk="0" hangingPunct="1">
        <a:spcBef>
          <a:spcPct val="0"/>
        </a:spcBef>
        <a:buNone/>
        <a:defRPr kumimoji="0" lang="en-US" sz="4200" b="0" kern="1200" spc="-100" baseline="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p:titleStyle>
    <p:bodyStyle>
      <a:lvl1pPr marL="274320" indent="-274320" algn="l" rtl="0" eaLnBrk="1" latinLnBrk="0" hangingPunct="1">
        <a:spcBef>
          <a:spcPts val="600"/>
        </a:spcBef>
        <a:buClr>
          <a:schemeClr val="accent2"/>
        </a:buClr>
        <a:buSzPct val="85000"/>
        <a:buFont typeface="Wingdings 2"/>
        <a:buChar char=""/>
        <a:defRPr kumimoji="0" sz="2600" kern="1200">
          <a:solidFill>
            <a:schemeClr val="tx1"/>
          </a:solidFill>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400" kern="1200">
          <a:solidFill>
            <a:schemeClr val="tx2"/>
          </a:solidFill>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395536" y="764704"/>
            <a:ext cx="8305800" cy="922036"/>
          </a:xfrm>
        </p:spPr>
        <p:txBody>
          <a:bodyPr/>
          <a:lstStyle/>
          <a:p>
            <a:r>
              <a:rPr lang="en-US" dirty="0" smtClean="0"/>
              <a:t>Religions in Taiwan</a:t>
            </a:r>
            <a:endParaRPr lang="ru-RU" dirty="0"/>
          </a:p>
        </p:txBody>
      </p:sp>
      <p:pic>
        <p:nvPicPr>
          <p:cNvPr id="5" name="Рисунок 4"/>
          <p:cNvPicPr>
            <a:picLocks noChangeAspect="1"/>
          </p:cNvPicPr>
          <p:nvPr/>
        </p:nvPicPr>
        <p:blipFill rotWithShape="1">
          <a:blip r:embed="rId2">
            <a:extLst>
              <a:ext uri="{28A0092B-C50C-407E-A947-70E740481C1C}">
                <a14:useLocalDpi xmlns:a14="http://schemas.microsoft.com/office/drawing/2010/main" val="0"/>
              </a:ext>
            </a:extLst>
          </a:blip>
          <a:srcRect l="5455" t="4968" r="3300" b="3822"/>
          <a:stretch/>
        </p:blipFill>
        <p:spPr>
          <a:xfrm>
            <a:off x="539552" y="4077072"/>
            <a:ext cx="3997647" cy="2334408"/>
          </a:xfrm>
          <a:prstGeom prst="rect">
            <a:avLst/>
          </a:prstGeom>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915979">
            <a:off x="5062558" y="2177269"/>
            <a:ext cx="3151237" cy="30891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453648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457200" y="1524000"/>
            <a:ext cx="8229600" cy="1472952"/>
          </a:xfrm>
        </p:spPr>
        <p:txBody>
          <a:bodyPr>
            <a:normAutofit fontScale="85000" lnSpcReduction="20000"/>
          </a:bodyPr>
          <a:lstStyle/>
          <a:p>
            <a:r>
              <a:rPr lang="en-US" dirty="0"/>
              <a:t>One of Taiwan’s most intriguing faiths (and, by official statistics, the island’s third-largest religion) is I-</a:t>
            </a:r>
            <a:r>
              <a:rPr lang="en-US" dirty="0" err="1"/>
              <a:t>Kuan</a:t>
            </a:r>
            <a:r>
              <a:rPr lang="en-US" dirty="0"/>
              <a:t> Tao. Founded on the Chinese mainland in the 1930s – where it has been banned by the Communist authorities – it claims to reconcile Buddhism, Taoism and Confucianism.</a:t>
            </a:r>
            <a:endParaRPr lang="ru-RU" dirty="0"/>
          </a:p>
        </p:txBody>
      </p:sp>
      <p:sp>
        <p:nvSpPr>
          <p:cNvPr id="3" name="Заголовок 2"/>
          <p:cNvSpPr>
            <a:spLocks noGrp="1"/>
          </p:cNvSpPr>
          <p:nvPr>
            <p:ph type="title"/>
          </p:nvPr>
        </p:nvSpPr>
        <p:spPr>
          <a:xfrm>
            <a:off x="467544" y="-19328"/>
            <a:ext cx="8229600" cy="1219200"/>
          </a:xfrm>
        </p:spPr>
        <p:txBody>
          <a:bodyPr/>
          <a:lstStyle/>
          <a:p>
            <a:r>
              <a:rPr lang="en-US" dirty="0" err="1" smtClean="0"/>
              <a:t>Yiguandao</a:t>
            </a:r>
            <a:r>
              <a:rPr lang="en-US" dirty="0" smtClean="0"/>
              <a:t> (</a:t>
            </a:r>
            <a:r>
              <a:rPr lang="en-US" dirty="0" err="1" smtClean="0"/>
              <a:t>Ikuantao</a:t>
            </a:r>
            <a:r>
              <a:rPr lang="en-US" dirty="0" smtClean="0"/>
              <a:t>)</a:t>
            </a:r>
            <a:endParaRPr lang="ru-RU" dirty="0"/>
          </a:p>
        </p:txBody>
      </p:sp>
      <p:pic>
        <p:nvPicPr>
          <p:cNvPr id="10242" name="Picture 2" descr="ÐÐ°ÑÑÐ¸Ð½ÐºÐ¸ Ð¿Ð¾ Ð·Ð°Ð¿ÑÐ¾ÑÑ i kuan tao sig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52120" y="3212976"/>
            <a:ext cx="3096344" cy="3096344"/>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ÐÐ°ÑÑÐ¸Ð½ÐºÐ¸ Ð¿Ð¾ Ð·Ð°Ð¿ÑÐ¾ÑÑ i kuan tao sig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7055" y="3147019"/>
            <a:ext cx="4762500" cy="31623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102092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323528" y="1124744"/>
            <a:ext cx="8229600" cy="1472952"/>
          </a:xfrm>
        </p:spPr>
        <p:txBody>
          <a:bodyPr>
            <a:normAutofit fontScale="85000" lnSpcReduction="20000"/>
          </a:bodyPr>
          <a:lstStyle/>
          <a:p>
            <a:r>
              <a:rPr lang="en-US" dirty="0"/>
              <a:t> It is also the largest I-</a:t>
            </a:r>
            <a:r>
              <a:rPr lang="en-US" dirty="0" err="1"/>
              <a:t>Kuan</a:t>
            </a:r>
            <a:r>
              <a:rPr lang="en-US" dirty="0"/>
              <a:t> Tao monastery complex in Asia. The buildings that make up the complex are primarily gold and white in color, and were built in the style of a traditional Chinese </a:t>
            </a:r>
            <a:r>
              <a:rPr lang="en-US" dirty="0" smtClean="0"/>
              <a:t>The </a:t>
            </a:r>
            <a:r>
              <a:rPr lang="en-US" dirty="0"/>
              <a:t>entire complex has a classical yet modern appearance, making it one of Taiwan’s most spectacular religious </a:t>
            </a:r>
            <a:r>
              <a:rPr lang="en-US" dirty="0" smtClean="0"/>
              <a:t>centers</a:t>
            </a:r>
            <a:endParaRPr lang="ru-RU" dirty="0"/>
          </a:p>
        </p:txBody>
      </p:sp>
      <p:sp>
        <p:nvSpPr>
          <p:cNvPr id="3" name="Заголовок 2"/>
          <p:cNvSpPr>
            <a:spLocks noGrp="1"/>
          </p:cNvSpPr>
          <p:nvPr>
            <p:ph type="title"/>
          </p:nvPr>
        </p:nvSpPr>
        <p:spPr>
          <a:xfrm>
            <a:off x="395536" y="-171400"/>
            <a:ext cx="8229600" cy="1219200"/>
          </a:xfrm>
        </p:spPr>
        <p:txBody>
          <a:bodyPr>
            <a:normAutofit fontScale="90000"/>
          </a:bodyPr>
          <a:lstStyle/>
          <a:p>
            <a:r>
              <a:rPr lang="en-US" dirty="0" err="1"/>
              <a:t>Shenwei</a:t>
            </a:r>
            <a:r>
              <a:rPr lang="en-US" dirty="0"/>
              <a:t> </a:t>
            </a:r>
            <a:r>
              <a:rPr lang="en-US" dirty="0" err="1"/>
              <a:t>Tiantai</a:t>
            </a:r>
            <a:r>
              <a:rPr lang="en-US" dirty="0"/>
              <a:t> Mountain Monastery</a:t>
            </a:r>
            <a:endParaRPr lang="ru-RU"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2553365"/>
            <a:ext cx="7416824" cy="40324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7736526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p:txBody>
          <a:bodyPr/>
          <a:lstStyle/>
          <a:p>
            <a:r>
              <a:rPr lang="en-US" dirty="0"/>
              <a:t>Christians played a leading role in the 20th-century history of China and Taiwan. Both </a:t>
            </a:r>
            <a:r>
              <a:rPr lang="en-US" u="sng" dirty="0"/>
              <a:t>Sun </a:t>
            </a:r>
            <a:r>
              <a:rPr lang="en-US" u="sng" dirty="0" err="1"/>
              <a:t>Yat-sen</a:t>
            </a:r>
            <a:r>
              <a:rPr lang="en-US" dirty="0"/>
              <a:t> and </a:t>
            </a:r>
            <a:r>
              <a:rPr lang="en-US" u="sng" dirty="0"/>
              <a:t>Chiang </a:t>
            </a:r>
            <a:r>
              <a:rPr lang="en-US" u="sng" dirty="0" smtClean="0"/>
              <a:t>Kai-shek </a:t>
            </a:r>
            <a:r>
              <a:rPr lang="en-US" dirty="0" smtClean="0"/>
              <a:t>became </a:t>
            </a:r>
            <a:r>
              <a:rPr lang="en-US" dirty="0"/>
              <a:t>Christians in early adulthood, as did Lee Teng-hui, Taiwan’s first native-born president.</a:t>
            </a:r>
            <a:endParaRPr lang="ru-RU" dirty="0"/>
          </a:p>
        </p:txBody>
      </p:sp>
      <p:sp>
        <p:nvSpPr>
          <p:cNvPr id="3" name="Заголовок 2"/>
          <p:cNvSpPr>
            <a:spLocks noGrp="1"/>
          </p:cNvSpPr>
          <p:nvPr>
            <p:ph type="title"/>
          </p:nvPr>
        </p:nvSpPr>
        <p:spPr/>
        <p:txBody>
          <a:bodyPr/>
          <a:lstStyle/>
          <a:p>
            <a:r>
              <a:rPr lang="en-US" dirty="0" smtClean="0"/>
              <a:t>Christianity in Taiwan</a:t>
            </a:r>
            <a:endParaRPr lang="ru-RU" dirty="0"/>
          </a:p>
        </p:txBody>
      </p:sp>
      <p:pic>
        <p:nvPicPr>
          <p:cNvPr id="1229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00192" y="3434286"/>
            <a:ext cx="2160240" cy="30457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5192" y="4005064"/>
            <a:ext cx="5715000" cy="2114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5936508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107504" y="980728"/>
            <a:ext cx="8229600" cy="1152128"/>
          </a:xfrm>
        </p:spPr>
        <p:txBody>
          <a:bodyPr>
            <a:noAutofit/>
          </a:bodyPr>
          <a:lstStyle/>
          <a:p>
            <a:r>
              <a:rPr lang="en-US" sz="2000" dirty="0"/>
              <a:t>The Holy Rosary </a:t>
            </a:r>
            <a:r>
              <a:rPr lang="en-US" sz="2000" dirty="0" smtClean="0"/>
              <a:t>Cathedral is </a:t>
            </a:r>
            <a:r>
              <a:rPr lang="en-US" sz="2000" dirty="0"/>
              <a:t>the oldest Catholic church in Taiwan, located in </a:t>
            </a:r>
            <a:r>
              <a:rPr lang="en-US" sz="2000" dirty="0" err="1"/>
              <a:t>Lingya</a:t>
            </a:r>
            <a:r>
              <a:rPr lang="en-US" sz="2000" dirty="0"/>
              <a:t> District, Kaohsiung, just east of the Love River. It is the seat of the Bishop of Kaohsiung</a:t>
            </a:r>
            <a:r>
              <a:rPr lang="en-US" sz="2000" dirty="0" smtClean="0"/>
              <a:t>. </a:t>
            </a:r>
            <a:r>
              <a:rPr lang="en-US" sz="2000" dirty="0"/>
              <a:t>The cathedral was first established in 1860 by Spanish from Filipinas and rebuilt to its present dimensions in 1928.</a:t>
            </a:r>
            <a:endParaRPr lang="ru-RU" sz="2000" dirty="0"/>
          </a:p>
        </p:txBody>
      </p:sp>
      <p:sp>
        <p:nvSpPr>
          <p:cNvPr id="3" name="Заголовок 2"/>
          <p:cNvSpPr>
            <a:spLocks noGrp="1"/>
          </p:cNvSpPr>
          <p:nvPr>
            <p:ph type="title"/>
          </p:nvPr>
        </p:nvSpPr>
        <p:spPr>
          <a:xfrm>
            <a:off x="323528" y="260648"/>
            <a:ext cx="8229600" cy="1219200"/>
          </a:xfrm>
        </p:spPr>
        <p:txBody>
          <a:bodyPr>
            <a:normAutofit fontScale="90000"/>
          </a:bodyPr>
          <a:lstStyle/>
          <a:p>
            <a:r>
              <a:rPr lang="en-US" sz="4900" dirty="0">
                <a:effectLst/>
              </a:rPr>
              <a:t>Holy Rosary Cathedral</a:t>
            </a:r>
            <a:r>
              <a:rPr lang="en-US" dirty="0">
                <a:effectLst/>
              </a:rPr>
              <a:t/>
            </a:r>
            <a:br>
              <a:rPr lang="en-US" dirty="0">
                <a:effectLst/>
              </a:rPr>
            </a:br>
            <a:endParaRPr lang="ru-RU" dirty="0"/>
          </a:p>
        </p:txBody>
      </p:sp>
      <p:pic>
        <p:nvPicPr>
          <p:cNvPr id="1126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12457" y="3425916"/>
            <a:ext cx="3799692" cy="25331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54" y="2748264"/>
            <a:ext cx="5832648" cy="38884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6693953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179512" y="1196752"/>
            <a:ext cx="8229600" cy="4572000"/>
          </a:xfrm>
        </p:spPr>
        <p:txBody>
          <a:bodyPr/>
          <a:lstStyle/>
          <a:p>
            <a:pPr lvl="0"/>
            <a:r>
              <a:rPr lang="en-US" dirty="0" smtClean="0"/>
              <a:t>There </a:t>
            </a:r>
            <a:r>
              <a:rPr lang="en-US" dirty="0"/>
              <a:t>are some others </a:t>
            </a:r>
            <a:r>
              <a:rPr lang="en-US" dirty="0" smtClean="0"/>
              <a:t>religions like Islam, </a:t>
            </a:r>
            <a:r>
              <a:rPr lang="en-US" dirty="0" err="1" smtClean="0"/>
              <a:t>Miledadao</a:t>
            </a:r>
            <a:r>
              <a:rPr lang="en-US" dirty="0" smtClean="0"/>
              <a:t>, Mormonism and others, </a:t>
            </a:r>
            <a:r>
              <a:rPr lang="en-US" dirty="0"/>
              <a:t>but they are not such popular in Taiwan. Even there are many representatives of different religions and beliefs, people in Taiwan live in peace and they are tolerant to each other.</a:t>
            </a:r>
            <a:endParaRPr lang="ru-RU" dirty="0"/>
          </a:p>
          <a:p>
            <a:pPr marL="0" indent="0">
              <a:buNone/>
            </a:pPr>
            <a:endParaRPr lang="ru-RU" dirty="0"/>
          </a:p>
        </p:txBody>
      </p:sp>
      <p:sp>
        <p:nvSpPr>
          <p:cNvPr id="3" name="Заголовок 2"/>
          <p:cNvSpPr>
            <a:spLocks noGrp="1"/>
          </p:cNvSpPr>
          <p:nvPr>
            <p:ph type="title"/>
          </p:nvPr>
        </p:nvSpPr>
        <p:spPr>
          <a:xfrm>
            <a:off x="395536" y="29453"/>
            <a:ext cx="8229600" cy="1219200"/>
          </a:xfrm>
        </p:spPr>
        <p:txBody>
          <a:bodyPr/>
          <a:lstStyle/>
          <a:p>
            <a:r>
              <a:rPr lang="en-US" dirty="0" smtClean="0"/>
              <a:t>Peace</a:t>
            </a:r>
            <a:endParaRPr lang="ru-RU"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43808" y="3212138"/>
            <a:ext cx="3249563" cy="32713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3922831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179512" y="1196752"/>
            <a:ext cx="8229600" cy="4572000"/>
          </a:xfrm>
        </p:spPr>
        <p:txBody>
          <a:bodyPr/>
          <a:lstStyle/>
          <a:p>
            <a:r>
              <a:rPr lang="en-US" dirty="0"/>
              <a:t>The </a:t>
            </a:r>
            <a:r>
              <a:rPr lang="en-US" b="1" dirty="0"/>
              <a:t>Museum of World </a:t>
            </a:r>
            <a:r>
              <a:rPr lang="en-US" b="1" dirty="0" smtClean="0"/>
              <a:t>Religions </a:t>
            </a:r>
            <a:r>
              <a:rPr lang="en-US" dirty="0" smtClean="0"/>
              <a:t>is </a:t>
            </a:r>
            <a:r>
              <a:rPr lang="en-US" dirty="0"/>
              <a:t>a museum </a:t>
            </a:r>
            <a:r>
              <a:rPr lang="en-US" dirty="0" smtClean="0"/>
              <a:t>in</a:t>
            </a:r>
            <a:r>
              <a:rPr lang="en-US" dirty="0"/>
              <a:t> New </a:t>
            </a:r>
            <a:r>
              <a:rPr lang="en-US" dirty="0" smtClean="0"/>
              <a:t>Taipei. It was opened in 2001 by </a:t>
            </a:r>
            <a:r>
              <a:rPr lang="en-US" dirty="0" err="1" smtClean="0"/>
              <a:t>Hsin</a:t>
            </a:r>
            <a:r>
              <a:rPr lang="en-US" dirty="0" smtClean="0"/>
              <a:t> Tao.</a:t>
            </a:r>
            <a:endParaRPr lang="ru-RU" dirty="0"/>
          </a:p>
        </p:txBody>
      </p:sp>
      <p:sp>
        <p:nvSpPr>
          <p:cNvPr id="3" name="Заголовок 2"/>
          <p:cNvSpPr>
            <a:spLocks noGrp="1"/>
          </p:cNvSpPr>
          <p:nvPr>
            <p:ph type="title"/>
          </p:nvPr>
        </p:nvSpPr>
        <p:spPr>
          <a:xfrm>
            <a:off x="179512" y="-99392"/>
            <a:ext cx="8229600" cy="1219200"/>
          </a:xfrm>
        </p:spPr>
        <p:txBody>
          <a:bodyPr/>
          <a:lstStyle/>
          <a:p>
            <a:r>
              <a:rPr lang="en-US" dirty="0" smtClean="0"/>
              <a:t>Museum of world religions</a:t>
            </a:r>
            <a:endParaRPr lang="ru-RU"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1" y="2564904"/>
            <a:ext cx="6976029" cy="39909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8137946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2204864"/>
            <a:ext cx="8339658" cy="38689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Прямоугольник 3"/>
          <p:cNvSpPr/>
          <p:nvPr/>
        </p:nvSpPr>
        <p:spPr>
          <a:xfrm>
            <a:off x="251520" y="548680"/>
            <a:ext cx="8208912" cy="923330"/>
          </a:xfrm>
          <a:prstGeom prst="rect">
            <a:avLst/>
          </a:prstGeom>
          <a:noFill/>
        </p:spPr>
        <p:txBody>
          <a:bodyPr wrap="square" lIns="91440" tIns="45720" rIns="91440" bIns="45720">
            <a:spAutoFit/>
          </a:bodyPr>
          <a:lstStyle/>
          <a:p>
            <a:pPr algn="ctr"/>
            <a:r>
              <a:rPr lang="en-US" sz="5400" b="1" cap="none" spc="0" dirty="0" smtClean="0">
                <a:ln w="18000">
                  <a:solidFill>
                    <a:schemeClr val="accent2">
                      <a:satMod val="140000"/>
                    </a:schemeClr>
                  </a:solidFill>
                  <a:prstDash val="solid"/>
                  <a:miter lim="800000"/>
                </a:ln>
                <a:solidFill>
                  <a:srgbClr val="00B050"/>
                </a:solidFill>
                <a:effectLst>
                  <a:outerShdw blurRad="25500" dist="23000" dir="7020000" algn="tl">
                    <a:srgbClr val="000000">
                      <a:alpha val="50000"/>
                    </a:srgbClr>
                  </a:outerShdw>
                </a:effectLst>
              </a:rPr>
              <a:t>Questions </a:t>
            </a:r>
            <a:endParaRPr lang="ru-RU" sz="5400" b="1" cap="none" spc="0" dirty="0">
              <a:ln w="18000">
                <a:solidFill>
                  <a:schemeClr val="accent2">
                    <a:satMod val="140000"/>
                  </a:schemeClr>
                </a:solidFill>
                <a:prstDash val="solid"/>
                <a:miter lim="800000"/>
              </a:ln>
              <a:solidFill>
                <a:srgbClr val="00B050"/>
              </a:solidFill>
              <a:effectLst>
                <a:outerShdw blurRad="25500" dist="23000" dir="7020000" algn="tl">
                  <a:srgbClr val="000000">
                    <a:alpha val="50000"/>
                  </a:srgbClr>
                </a:outerShdw>
              </a:effectLst>
            </a:endParaRPr>
          </a:p>
        </p:txBody>
      </p:sp>
    </p:spTree>
    <p:extLst>
      <p:ext uri="{BB962C8B-B14F-4D97-AF65-F5344CB8AC3E}">
        <p14:creationId xmlns:p14="http://schemas.microsoft.com/office/powerpoint/2010/main" val="283414655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107504" y="1268760"/>
            <a:ext cx="8229600" cy="4572000"/>
          </a:xfrm>
        </p:spPr>
        <p:txBody>
          <a:bodyPr/>
          <a:lstStyle/>
          <a:p>
            <a:r>
              <a:rPr lang="en-US" dirty="0" smtClean="0"/>
              <a:t>Area      -    36,2 km</a:t>
            </a:r>
            <a:r>
              <a:rPr lang="en-US" baseline="30000" dirty="0" smtClean="0"/>
              <a:t>2</a:t>
            </a:r>
            <a:r>
              <a:rPr lang="en-US" dirty="0" smtClean="0"/>
              <a:t>. </a:t>
            </a:r>
            <a:endParaRPr lang="en-US" baseline="30000" dirty="0" smtClean="0"/>
          </a:p>
          <a:p>
            <a:r>
              <a:rPr lang="en-US" dirty="0" smtClean="0"/>
              <a:t>Population    -  23,6 million people.</a:t>
            </a:r>
          </a:p>
          <a:p>
            <a:r>
              <a:rPr lang="en-US" dirty="0" smtClean="0"/>
              <a:t>Capital       -  Taipei.</a:t>
            </a:r>
          </a:p>
          <a:p>
            <a:r>
              <a:rPr lang="en-US" dirty="0" smtClean="0"/>
              <a:t>Government     -  Unitary semi-presidential constitutional republic.</a:t>
            </a:r>
          </a:p>
          <a:p>
            <a:r>
              <a:rPr lang="en-US" dirty="0" smtClean="0"/>
              <a:t>GDP   -   1.250 trillion (22 place at world). </a:t>
            </a:r>
          </a:p>
          <a:p>
            <a:endParaRPr lang="ru-RU" dirty="0"/>
          </a:p>
        </p:txBody>
      </p:sp>
      <p:sp>
        <p:nvSpPr>
          <p:cNvPr id="3" name="Заголовок 2"/>
          <p:cNvSpPr>
            <a:spLocks noGrp="1"/>
          </p:cNvSpPr>
          <p:nvPr>
            <p:ph type="title"/>
          </p:nvPr>
        </p:nvSpPr>
        <p:spPr>
          <a:xfrm>
            <a:off x="395536" y="188640"/>
            <a:ext cx="8229600" cy="1219200"/>
          </a:xfrm>
        </p:spPr>
        <p:txBody>
          <a:bodyPr>
            <a:normAutofit/>
          </a:bodyPr>
          <a:lstStyle/>
          <a:p>
            <a:r>
              <a:rPr lang="en-US" sz="6600" dirty="0" smtClean="0"/>
              <a:t>Taiwan</a:t>
            </a:r>
            <a:endParaRPr lang="ru-RU" sz="6600"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4008" y="4011209"/>
            <a:ext cx="3815705" cy="25535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descr="ÐÐ°ÑÑÐ¸Ð½ÐºÐ¸ Ð¿Ð¾ Ð·Ð°Ð¿ÑÐ¾ÑÑ ÑÐ°Ð¹Ð²Ð°Ð½Ñ"/>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4590" y="4035306"/>
            <a:ext cx="3827165" cy="25414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534908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p:txBody>
          <a:bodyPr/>
          <a:lstStyle/>
          <a:p>
            <a:r>
              <a:rPr lang="en-US" dirty="0"/>
              <a:t>The Constitution </a:t>
            </a:r>
            <a:r>
              <a:rPr lang="en-US" dirty="0" smtClean="0"/>
              <a:t>of Taiwan</a:t>
            </a:r>
            <a:r>
              <a:rPr lang="en-US" dirty="0"/>
              <a:t> protects people's freedom of religion and the practices of belief</a:t>
            </a:r>
            <a:r>
              <a:rPr lang="en-US" dirty="0" smtClean="0"/>
              <a:t>.</a:t>
            </a:r>
            <a:r>
              <a:rPr lang="en-US" dirty="0"/>
              <a:t> There are approximately 18,718,600 religious followers in </a:t>
            </a:r>
            <a:r>
              <a:rPr lang="en-US" dirty="0" smtClean="0"/>
              <a:t>Taiwan</a:t>
            </a:r>
            <a:r>
              <a:rPr lang="en-US" dirty="0"/>
              <a:t> (81.3% of total population) and </a:t>
            </a:r>
            <a:r>
              <a:rPr lang="en-US" dirty="0" smtClean="0"/>
              <a:t>18,7% </a:t>
            </a:r>
            <a:r>
              <a:rPr lang="en-US" dirty="0"/>
              <a:t>are non-religious. </a:t>
            </a:r>
            <a:endParaRPr lang="ru-RU" dirty="0"/>
          </a:p>
        </p:txBody>
      </p:sp>
      <p:sp>
        <p:nvSpPr>
          <p:cNvPr id="3" name="Заголовок 2"/>
          <p:cNvSpPr>
            <a:spLocks noGrp="1"/>
          </p:cNvSpPr>
          <p:nvPr>
            <p:ph type="title"/>
          </p:nvPr>
        </p:nvSpPr>
        <p:spPr/>
        <p:txBody>
          <a:bodyPr>
            <a:noAutofit/>
          </a:bodyPr>
          <a:lstStyle/>
          <a:p>
            <a:r>
              <a:rPr lang="en-US" sz="4800" dirty="0" smtClean="0"/>
              <a:t>Freedom of religion in Taiwan</a:t>
            </a:r>
            <a:endParaRPr lang="ru-RU" sz="4800" dirty="0"/>
          </a:p>
        </p:txBody>
      </p:sp>
      <p:pic>
        <p:nvPicPr>
          <p:cNvPr id="3074" name="Picture 2" descr="ÐÐ°ÑÑÐ¸Ð½ÐºÐ¸ Ð¿Ð¾ Ð·Ð°Ð¿ÑÐ¾ÑÑ free relig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622" y="3717032"/>
            <a:ext cx="6924675"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439095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Объект 3"/>
          <p:cNvGraphicFramePr>
            <a:graphicFrameLocks noGrp="1"/>
          </p:cNvGraphicFramePr>
          <p:nvPr>
            <p:ph idx="1"/>
            <p:extLst>
              <p:ext uri="{D42A27DB-BD31-4B8C-83A1-F6EECF244321}">
                <p14:modId xmlns:p14="http://schemas.microsoft.com/office/powerpoint/2010/main" val="130104006"/>
              </p:ext>
            </p:extLst>
          </p:nvPr>
        </p:nvGraphicFramePr>
        <p:xfrm>
          <a:off x="395536" y="1484784"/>
          <a:ext cx="8229600" cy="4572000"/>
        </p:xfrm>
        <a:graphic>
          <a:graphicData uri="http://schemas.openxmlformats.org/drawingml/2006/chart">
            <c:chart xmlns:c="http://schemas.openxmlformats.org/drawingml/2006/chart" xmlns:r="http://schemas.openxmlformats.org/officeDocument/2006/relationships" r:id="rId2"/>
          </a:graphicData>
        </a:graphic>
      </p:graphicFrame>
      <p:sp>
        <p:nvSpPr>
          <p:cNvPr id="3" name="Заголовок 2"/>
          <p:cNvSpPr>
            <a:spLocks noGrp="1"/>
          </p:cNvSpPr>
          <p:nvPr>
            <p:ph type="title"/>
          </p:nvPr>
        </p:nvSpPr>
        <p:spPr/>
        <p:txBody>
          <a:bodyPr>
            <a:normAutofit/>
          </a:bodyPr>
          <a:lstStyle/>
          <a:p>
            <a:r>
              <a:rPr lang="en-US" sz="6000" dirty="0" smtClean="0"/>
              <a:t>Religions Statistics</a:t>
            </a:r>
            <a:endParaRPr lang="ru-RU" sz="6000" dirty="0"/>
          </a:p>
        </p:txBody>
      </p:sp>
    </p:spTree>
    <p:extLst>
      <p:ext uri="{BB962C8B-B14F-4D97-AF65-F5344CB8AC3E}">
        <p14:creationId xmlns:p14="http://schemas.microsoft.com/office/powerpoint/2010/main" val="347307641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323528" y="1340768"/>
            <a:ext cx="5112568" cy="5073352"/>
          </a:xfrm>
        </p:spPr>
        <p:txBody>
          <a:bodyPr>
            <a:normAutofit/>
          </a:bodyPr>
          <a:lstStyle/>
          <a:p>
            <a:r>
              <a:rPr lang="en-US" b="1" dirty="0" smtClean="0"/>
              <a:t>Buddhism</a:t>
            </a:r>
            <a:r>
              <a:rPr lang="en-US" dirty="0"/>
              <a:t> is one of the major religions of </a:t>
            </a:r>
            <a:r>
              <a:rPr lang="en-US" b="1" dirty="0" smtClean="0"/>
              <a:t>Taiwan.</a:t>
            </a:r>
            <a:r>
              <a:rPr lang="en-US" dirty="0"/>
              <a:t> </a:t>
            </a:r>
            <a:r>
              <a:rPr lang="en-US" dirty="0" smtClean="0"/>
              <a:t>Buddhism was </a:t>
            </a:r>
            <a:r>
              <a:rPr lang="en-US" dirty="0"/>
              <a:t>established </a:t>
            </a:r>
            <a:r>
              <a:rPr lang="en-US" dirty="0" smtClean="0"/>
              <a:t>in India by </a:t>
            </a:r>
            <a:r>
              <a:rPr lang="en-US" dirty="0"/>
              <a:t>Siddhartha Gautama Buddha around 500 BC</a:t>
            </a:r>
            <a:r>
              <a:rPr lang="en-US" dirty="0" smtClean="0"/>
              <a:t>.</a:t>
            </a:r>
          </a:p>
          <a:p>
            <a:r>
              <a:rPr lang="en-US" b="1" dirty="0" smtClean="0"/>
              <a:t> In </a:t>
            </a:r>
            <a:r>
              <a:rPr lang="en-US" dirty="0" smtClean="0"/>
              <a:t>China </a:t>
            </a:r>
            <a:r>
              <a:rPr lang="en-US" dirty="0"/>
              <a:t>Buddhism appeared </a:t>
            </a:r>
            <a:r>
              <a:rPr lang="en-US" dirty="0" smtClean="0"/>
              <a:t>around </a:t>
            </a:r>
            <a:r>
              <a:rPr lang="en-US" dirty="0"/>
              <a:t>2,200 years ago</a:t>
            </a:r>
            <a:r>
              <a:rPr lang="en-US" dirty="0" smtClean="0"/>
              <a:t>.</a:t>
            </a:r>
            <a:r>
              <a:rPr lang="en-US" dirty="0"/>
              <a:t> </a:t>
            </a:r>
            <a:endParaRPr lang="en-US" dirty="0" smtClean="0"/>
          </a:p>
          <a:p>
            <a:r>
              <a:rPr lang="en-US" dirty="0" smtClean="0"/>
              <a:t>The </a:t>
            </a:r>
            <a:r>
              <a:rPr lang="en-US" dirty="0"/>
              <a:t>faith was carried to </a:t>
            </a:r>
            <a:r>
              <a:rPr lang="en-US" u="sng" dirty="0"/>
              <a:t>Taiwan </a:t>
            </a:r>
            <a:r>
              <a:rPr lang="en-US" dirty="0"/>
              <a:t>around</a:t>
            </a:r>
            <a:r>
              <a:rPr lang="en-US" u="sng" dirty="0"/>
              <a:t> 400 years ago</a:t>
            </a:r>
            <a:r>
              <a:rPr lang="en-US" dirty="0"/>
              <a:t> by the earliest waves of Han Chinese settlers.</a:t>
            </a:r>
            <a:endParaRPr lang="ru-RU" dirty="0"/>
          </a:p>
        </p:txBody>
      </p:sp>
      <p:sp>
        <p:nvSpPr>
          <p:cNvPr id="3" name="Заголовок 2"/>
          <p:cNvSpPr>
            <a:spLocks noGrp="1"/>
          </p:cNvSpPr>
          <p:nvPr>
            <p:ph type="title"/>
          </p:nvPr>
        </p:nvSpPr>
        <p:spPr/>
        <p:txBody>
          <a:bodyPr/>
          <a:lstStyle/>
          <a:p>
            <a:r>
              <a:rPr lang="en-US" sz="6600" dirty="0" smtClean="0"/>
              <a:t>Buddhism</a:t>
            </a:r>
            <a:r>
              <a:rPr lang="en-US" dirty="0" smtClean="0"/>
              <a:t> </a:t>
            </a:r>
            <a:endParaRPr lang="ru-RU"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24128" y="1412776"/>
            <a:ext cx="2880320" cy="47765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7802214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395536" y="1340768"/>
            <a:ext cx="8229600" cy="4572000"/>
          </a:xfrm>
        </p:spPr>
        <p:txBody>
          <a:bodyPr>
            <a:normAutofit/>
          </a:bodyPr>
          <a:lstStyle/>
          <a:p>
            <a:r>
              <a:rPr lang="en-US" sz="2400" b="1" dirty="0" err="1"/>
              <a:t>Fo</a:t>
            </a:r>
            <a:r>
              <a:rPr lang="en-US" sz="2400" b="1" dirty="0"/>
              <a:t> </a:t>
            </a:r>
            <a:r>
              <a:rPr lang="en-US" sz="2400" b="1" dirty="0" err="1"/>
              <a:t>Guang</a:t>
            </a:r>
            <a:r>
              <a:rPr lang="en-US" sz="2400" b="1" dirty="0"/>
              <a:t> Shan</a:t>
            </a:r>
            <a:r>
              <a:rPr lang="en-US" sz="2400" dirty="0"/>
              <a:t> is an international </a:t>
            </a:r>
            <a:r>
              <a:rPr lang="en-US" sz="2400" dirty="0" smtClean="0"/>
              <a:t>Buddhist</a:t>
            </a:r>
            <a:r>
              <a:rPr lang="en-US" sz="2400" dirty="0"/>
              <a:t> monastic </a:t>
            </a:r>
            <a:r>
              <a:rPr lang="en-US" sz="2400" dirty="0" smtClean="0"/>
              <a:t>Order </a:t>
            </a:r>
            <a:r>
              <a:rPr lang="en-US" sz="2400" dirty="0"/>
              <a:t>based in Taiwan that practices humanistic </a:t>
            </a:r>
            <a:r>
              <a:rPr lang="en-US" sz="2400" dirty="0" err="1"/>
              <a:t>buddhism</a:t>
            </a:r>
            <a:r>
              <a:rPr lang="en-US" sz="2400" dirty="0"/>
              <a:t>. The headquarters of </a:t>
            </a:r>
            <a:r>
              <a:rPr lang="en-US" sz="2400" dirty="0" err="1"/>
              <a:t>Fo</a:t>
            </a:r>
            <a:r>
              <a:rPr lang="en-US" sz="2400" dirty="0"/>
              <a:t> </a:t>
            </a:r>
            <a:r>
              <a:rPr lang="en-US" sz="2400" dirty="0" err="1"/>
              <a:t>Guang</a:t>
            </a:r>
            <a:r>
              <a:rPr lang="en-US" sz="2400" dirty="0"/>
              <a:t> Shan, located in </a:t>
            </a:r>
            <a:r>
              <a:rPr lang="en-US" sz="2400" dirty="0" err="1"/>
              <a:t>Dashu</a:t>
            </a:r>
            <a:r>
              <a:rPr lang="en-US" sz="2400" dirty="0"/>
              <a:t> District, Kaohsiung, is the largest Buddhist monastery in Taiwan</a:t>
            </a:r>
            <a:r>
              <a:rPr lang="en-US" sz="2400" dirty="0" smtClean="0"/>
              <a:t>.</a:t>
            </a:r>
            <a:endParaRPr lang="ru-RU" sz="2400" dirty="0"/>
          </a:p>
        </p:txBody>
      </p:sp>
      <p:sp>
        <p:nvSpPr>
          <p:cNvPr id="3" name="Заголовок 2"/>
          <p:cNvSpPr>
            <a:spLocks noGrp="1"/>
          </p:cNvSpPr>
          <p:nvPr>
            <p:ph type="title"/>
          </p:nvPr>
        </p:nvSpPr>
        <p:spPr/>
        <p:txBody>
          <a:bodyPr/>
          <a:lstStyle/>
          <a:p>
            <a:r>
              <a:rPr lang="en-US" dirty="0" err="1" smtClean="0"/>
              <a:t>Fo</a:t>
            </a:r>
            <a:r>
              <a:rPr lang="en-US" dirty="0" smtClean="0"/>
              <a:t> </a:t>
            </a:r>
            <a:r>
              <a:rPr lang="en-US" dirty="0" err="1" smtClean="0"/>
              <a:t>Guang</a:t>
            </a:r>
            <a:r>
              <a:rPr lang="en-US" dirty="0" smtClean="0"/>
              <a:t> Shan</a:t>
            </a:r>
            <a:endParaRPr lang="ru-RU"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73052" y="2994360"/>
            <a:ext cx="4923631" cy="32854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3309102"/>
            <a:ext cx="3524959" cy="3072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7992237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251520" y="1052736"/>
            <a:ext cx="8229600" cy="4572000"/>
          </a:xfrm>
        </p:spPr>
        <p:txBody>
          <a:bodyPr>
            <a:normAutofit/>
          </a:bodyPr>
          <a:lstStyle/>
          <a:p>
            <a:r>
              <a:rPr lang="en-US" sz="1800" dirty="0"/>
              <a:t>In Taiwan, there are in total five temples named Longshan, including that one in </a:t>
            </a:r>
            <a:r>
              <a:rPr lang="en-US" sz="1800" dirty="0" err="1"/>
              <a:t>Lukang</a:t>
            </a:r>
            <a:r>
              <a:rPr lang="en-US" sz="1800" dirty="0"/>
              <a:t>. </a:t>
            </a:r>
            <a:r>
              <a:rPr lang="en-US" sz="1800" dirty="0" err="1"/>
              <a:t>Lukang</a:t>
            </a:r>
            <a:r>
              <a:rPr lang="en-US" sz="1800" dirty="0"/>
              <a:t> Longshan Temple is the largest temple in </a:t>
            </a:r>
            <a:r>
              <a:rPr lang="en-US" sz="1800" dirty="0" err="1"/>
              <a:t>Lukang</a:t>
            </a:r>
            <a:r>
              <a:rPr lang="en-US" sz="1800" dirty="0"/>
              <a:t>, whose founding year is unavailable, but most of the structures were completed by 1831.</a:t>
            </a:r>
            <a:endParaRPr lang="ru-RU" sz="1800" dirty="0"/>
          </a:p>
        </p:txBody>
      </p:sp>
      <p:sp>
        <p:nvSpPr>
          <p:cNvPr id="3" name="Заголовок 2"/>
          <p:cNvSpPr>
            <a:spLocks noGrp="1"/>
          </p:cNvSpPr>
          <p:nvPr>
            <p:ph type="title"/>
          </p:nvPr>
        </p:nvSpPr>
        <p:spPr>
          <a:xfrm>
            <a:off x="565212" y="-171400"/>
            <a:ext cx="8229600" cy="1219200"/>
          </a:xfrm>
        </p:spPr>
        <p:txBody>
          <a:bodyPr/>
          <a:lstStyle/>
          <a:p>
            <a:r>
              <a:rPr lang="en-US" dirty="0" smtClean="0"/>
              <a:t>Longshan in </a:t>
            </a:r>
            <a:r>
              <a:rPr lang="en-US" dirty="0" err="1" smtClean="0"/>
              <a:t>Lukang</a:t>
            </a:r>
            <a:endParaRPr lang="ru-RU"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2276872"/>
            <a:ext cx="7128792" cy="44644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6062255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395536" y="1196752"/>
            <a:ext cx="8229600" cy="1328936"/>
          </a:xfrm>
        </p:spPr>
        <p:txBody>
          <a:bodyPr>
            <a:noAutofit/>
          </a:bodyPr>
          <a:lstStyle/>
          <a:p>
            <a:r>
              <a:rPr lang="en-US" sz="2000" dirty="0"/>
              <a:t>Unlike Buddhism, Taoism is a homegrown </a:t>
            </a:r>
            <a:r>
              <a:rPr lang="en-US" sz="2000" dirty="0" smtClean="0"/>
              <a:t>Chinese and Taiwanese </a:t>
            </a:r>
            <a:r>
              <a:rPr lang="en-US" sz="2000" dirty="0"/>
              <a:t>religion and philosophy</a:t>
            </a:r>
            <a:r>
              <a:rPr lang="en-US" sz="2000" dirty="0" smtClean="0"/>
              <a:t>. </a:t>
            </a:r>
            <a:r>
              <a:rPr lang="en-US" sz="2000" dirty="0"/>
              <a:t>Taoism in Taiwan is almost entirely entwined with folk </a:t>
            </a:r>
            <a:r>
              <a:rPr lang="en-US" sz="2000" dirty="0" smtClean="0"/>
              <a:t>religion,</a:t>
            </a:r>
            <a:r>
              <a:rPr lang="en-US" sz="2000" dirty="0"/>
              <a:t> as it is mostly of the Zhengyi school in which priests function as ritual ministers of local communities' </a:t>
            </a:r>
            <a:r>
              <a:rPr lang="en-US" sz="2000" dirty="0" smtClean="0"/>
              <a:t>cults. </a:t>
            </a:r>
            <a:endParaRPr lang="ru-RU" sz="2000" dirty="0"/>
          </a:p>
        </p:txBody>
      </p:sp>
      <p:sp>
        <p:nvSpPr>
          <p:cNvPr id="3" name="Заголовок 2"/>
          <p:cNvSpPr>
            <a:spLocks noGrp="1"/>
          </p:cNvSpPr>
          <p:nvPr>
            <p:ph type="title"/>
          </p:nvPr>
        </p:nvSpPr>
        <p:spPr>
          <a:xfrm>
            <a:off x="395536" y="-243408"/>
            <a:ext cx="8229600" cy="1219200"/>
          </a:xfrm>
        </p:spPr>
        <p:txBody>
          <a:bodyPr/>
          <a:lstStyle/>
          <a:p>
            <a:r>
              <a:rPr lang="en-US" dirty="0" smtClean="0"/>
              <a:t>Taoism(Daoism) in Taiwan</a:t>
            </a:r>
            <a:endParaRPr lang="ru-RU" dirty="0"/>
          </a:p>
        </p:txBody>
      </p:sp>
      <p:pic>
        <p:nvPicPr>
          <p:cNvPr id="7172" name="Picture 4" descr="ÐÐ¾ÑÐ¾Ð¶ÐµÐµ Ð¸Ð·Ð¾Ð±ÑÐ°Ð¶ÐµÐ½Ð¸Ðµ"/>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5656" y="2588907"/>
            <a:ext cx="6120680" cy="40804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365891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395536" y="1052736"/>
            <a:ext cx="8003232" cy="1368152"/>
          </a:xfrm>
        </p:spPr>
        <p:txBody>
          <a:bodyPr>
            <a:normAutofit fontScale="92500" lnSpcReduction="20000"/>
          </a:bodyPr>
          <a:lstStyle/>
          <a:p>
            <a:r>
              <a:rPr lang="en-US" b="1" dirty="0" err="1"/>
              <a:t>Zhinan</a:t>
            </a:r>
            <a:r>
              <a:rPr lang="en-US" b="1" dirty="0"/>
              <a:t> Temple</a:t>
            </a:r>
            <a:r>
              <a:rPr lang="en-US" dirty="0"/>
              <a:t> </a:t>
            </a:r>
            <a:r>
              <a:rPr lang="en-US" dirty="0" smtClean="0"/>
              <a:t> </a:t>
            </a:r>
            <a:r>
              <a:rPr lang="en-US" dirty="0"/>
              <a:t>is a Taoist temple on the slopes of </a:t>
            </a:r>
            <a:r>
              <a:rPr lang="en-US" dirty="0" smtClean="0"/>
              <a:t>Houshanin</a:t>
            </a:r>
            <a:r>
              <a:rPr lang="en-US" dirty="0"/>
              <a:t> Muzha, a suburb of Taipei, Taiwan. It was founded in 1882. The temple's main deity is Lü </a:t>
            </a:r>
            <a:r>
              <a:rPr lang="en-US" dirty="0" smtClean="0"/>
              <a:t>Dongbin, </a:t>
            </a:r>
            <a:r>
              <a:rPr lang="en-US" dirty="0"/>
              <a:t>one of the Eight Immortals. </a:t>
            </a:r>
            <a:endParaRPr lang="ru-RU" dirty="0"/>
          </a:p>
        </p:txBody>
      </p:sp>
      <p:sp>
        <p:nvSpPr>
          <p:cNvPr id="3" name="Заголовок 2"/>
          <p:cNvSpPr>
            <a:spLocks noGrp="1"/>
          </p:cNvSpPr>
          <p:nvPr>
            <p:ph type="title"/>
          </p:nvPr>
        </p:nvSpPr>
        <p:spPr>
          <a:xfrm>
            <a:off x="374848" y="-171400"/>
            <a:ext cx="8229600" cy="1219200"/>
          </a:xfrm>
        </p:spPr>
        <p:txBody>
          <a:bodyPr/>
          <a:lstStyle/>
          <a:p>
            <a:r>
              <a:rPr lang="en-US" dirty="0" smtClean="0"/>
              <a:t>Chi Nan Temple</a:t>
            </a:r>
            <a:endParaRPr lang="ru-RU" dirty="0"/>
          </a:p>
        </p:txBody>
      </p:sp>
      <p:pic>
        <p:nvPicPr>
          <p:cNvPr id="4" name="Picture 2" descr="ÐÐ°ÑÑÐ¸Ð½ÐºÐ¸ Ð¿Ð¾ Ð·Ð°Ð¿ÑÐ¾ÑÑ chi nan temple taiw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2276873"/>
            <a:ext cx="8677019" cy="44397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9983145"/>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Бумажная">
  <a:themeElements>
    <a:clrScheme name="Серая">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Бумажная">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Бумажная">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Paper</Template>
  <TotalTime>246</TotalTime>
  <Words>315</Words>
  <Application>Microsoft Office PowerPoint</Application>
  <PresentationFormat>Экран (4:3)</PresentationFormat>
  <Paragraphs>36</Paragraphs>
  <Slides>16</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16</vt:i4>
      </vt:variant>
    </vt:vector>
  </HeadingPairs>
  <TitlesOfParts>
    <vt:vector size="17" baseType="lpstr">
      <vt:lpstr>Бумажная</vt:lpstr>
      <vt:lpstr>Religions in Taiwan</vt:lpstr>
      <vt:lpstr>Taiwan</vt:lpstr>
      <vt:lpstr>Freedom of religion in Taiwan</vt:lpstr>
      <vt:lpstr>Religions Statistics</vt:lpstr>
      <vt:lpstr>Buddhism </vt:lpstr>
      <vt:lpstr>Fo Guang Shan</vt:lpstr>
      <vt:lpstr>Longshan in Lukang</vt:lpstr>
      <vt:lpstr>Taoism(Daoism) in Taiwan</vt:lpstr>
      <vt:lpstr>Chi Nan Temple</vt:lpstr>
      <vt:lpstr>Yiguandao (Ikuantao)</vt:lpstr>
      <vt:lpstr>Shenwei Tiantai Mountain Monastery</vt:lpstr>
      <vt:lpstr>Christianity in Taiwan</vt:lpstr>
      <vt:lpstr>Holy Rosary Cathedral </vt:lpstr>
      <vt:lpstr>Peace</vt:lpstr>
      <vt:lpstr>Museum of world religions</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Religions in Taiwan</dc:title>
  <dc:creator>Len</dc:creator>
  <cp:lastModifiedBy>User</cp:lastModifiedBy>
  <cp:revision>21</cp:revision>
  <dcterms:created xsi:type="dcterms:W3CDTF">2019-02-24T13:52:02Z</dcterms:created>
  <dcterms:modified xsi:type="dcterms:W3CDTF">2019-03-26T07:33:42Z</dcterms:modified>
</cp:coreProperties>
</file>