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9"/>
  </p:notesMasterIdLst>
  <p:sldIdLst>
    <p:sldId id="257" r:id="rId2"/>
    <p:sldId id="256" r:id="rId3"/>
    <p:sldId id="350" r:id="rId4"/>
    <p:sldId id="342" r:id="rId5"/>
    <p:sldId id="343" r:id="rId6"/>
    <p:sldId id="344" r:id="rId7"/>
    <p:sldId id="351" r:id="rId8"/>
    <p:sldId id="352" r:id="rId9"/>
    <p:sldId id="345" r:id="rId10"/>
    <p:sldId id="348" r:id="rId11"/>
    <p:sldId id="353" r:id="rId12"/>
    <p:sldId id="349" r:id="rId13"/>
    <p:sldId id="354" r:id="rId14"/>
    <p:sldId id="335" r:id="rId15"/>
    <p:sldId id="336" r:id="rId16"/>
    <p:sldId id="337" r:id="rId17"/>
    <p:sldId id="340" r:id="rId18"/>
    <p:sldId id="355" r:id="rId19"/>
    <p:sldId id="356" r:id="rId20"/>
    <p:sldId id="341" r:id="rId21"/>
    <p:sldId id="338" r:id="rId22"/>
    <p:sldId id="346" r:id="rId23"/>
    <p:sldId id="357" r:id="rId24"/>
    <p:sldId id="347" r:id="rId25"/>
    <p:sldId id="339" r:id="rId26"/>
    <p:sldId id="359" r:id="rId27"/>
    <p:sldId id="29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434" autoAdjust="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CA374-3FC3-4FB2-A39E-8E5FCD426955}" type="datetimeFigureOut">
              <a:rPr lang="ru-RU" smtClean="0"/>
              <a:pPr/>
              <a:t>вт 10.04.18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B7AF4-6F39-466E-BB9A-7BED6FC527B1}" type="slidenum">
              <a:rPr lang="ru-RU" smtClean="0"/>
              <a:pPr/>
              <a:t>‹#›</a:t>
            </a:fld>
            <a:endParaRPr lang="ru-RU"/>
          </a:p>
        </p:txBody>
      </p:sp>
    </p:spTree>
    <p:extLst>
      <p:ext uri="{BB962C8B-B14F-4D97-AF65-F5344CB8AC3E}">
        <p14:creationId xmlns:p14="http://schemas.microsoft.com/office/powerpoint/2010/main" val="392346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28295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14135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4248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64970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746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131326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40686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70362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5476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47229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71263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240221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96883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86810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329970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BFC92-8691-4E1B-A58D-DF900126ADB6}" type="datetimeFigureOut">
              <a:rPr lang="ru-RU" smtClean="0"/>
              <a:pPr/>
              <a:t>вт 10.04.18</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6BA500-1183-4953-823E-D5BF0A37BF2A}" type="slidenum">
              <a:rPr lang="ru-RU" smtClean="0"/>
              <a:pPr/>
              <a:t>‹#›</a:t>
            </a:fld>
            <a:endParaRPr lang="ru-RU"/>
          </a:p>
        </p:txBody>
      </p:sp>
    </p:spTree>
    <p:extLst>
      <p:ext uri="{BB962C8B-B14F-4D97-AF65-F5344CB8AC3E}">
        <p14:creationId xmlns:p14="http://schemas.microsoft.com/office/powerpoint/2010/main" val="171877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8BFC92-8691-4E1B-A58D-DF900126ADB6}" type="datetimeFigureOut">
              <a:rPr lang="ru-RU" smtClean="0"/>
              <a:pPr/>
              <a:t>вт 10.04.18</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6BA500-1183-4953-823E-D5BF0A37BF2A}" type="slidenum">
              <a:rPr lang="ru-RU" smtClean="0"/>
              <a:pPr/>
              <a:t>‹#›</a:t>
            </a:fld>
            <a:endParaRPr lang="ru-RU"/>
          </a:p>
        </p:txBody>
      </p:sp>
    </p:spTree>
    <p:extLst>
      <p:ext uri="{BB962C8B-B14F-4D97-AF65-F5344CB8AC3E}">
        <p14:creationId xmlns:p14="http://schemas.microsoft.com/office/powerpoint/2010/main" val="404235948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idx="1"/>
          </p:nvPr>
        </p:nvSpPr>
        <p:spPr>
          <a:xfrm>
            <a:off x="2063682" y="2131093"/>
            <a:ext cx="8596668" cy="4304213"/>
          </a:xfrm>
        </p:spPr>
        <p:txBody>
          <a:bodyPr>
            <a:normAutofit/>
          </a:bodyPr>
          <a:lstStyle/>
          <a:p>
            <a:pPr marL="0" indent="0" algn="ctr">
              <a:buNone/>
            </a:pPr>
            <a:r>
              <a:rPr lang="en-US" sz="4000" b="1" dirty="0">
                <a:solidFill>
                  <a:srgbClr val="C00000"/>
                </a:solidFill>
                <a:latin typeface="Times New Roman" panose="02020603050405020304" pitchFamily="18" charset="0"/>
                <a:cs typeface="Times New Roman" panose="02020603050405020304" pitchFamily="18" charset="0"/>
              </a:rPr>
              <a:t>Governments in the Middle </a:t>
            </a:r>
            <a:r>
              <a:rPr lang="en-US" sz="4000" b="1" dirty="0" smtClean="0">
                <a:solidFill>
                  <a:srgbClr val="C00000"/>
                </a:solidFill>
                <a:latin typeface="Times New Roman" panose="02020603050405020304" pitchFamily="18" charset="0"/>
                <a:cs typeface="Times New Roman" panose="02020603050405020304" pitchFamily="18" charset="0"/>
              </a:rPr>
              <a:t>East</a:t>
            </a:r>
            <a:endParaRPr lang="en-US" sz="4000" b="1" dirty="0" smtClean="0">
              <a:solidFill>
                <a:srgbClr val="C00000"/>
              </a:solidFill>
              <a:latin typeface="Times New Roman" pitchFamily="18" charset="0"/>
              <a:cs typeface="Times New Roman" pitchFamily="18" charset="0"/>
            </a:endParaRPr>
          </a:p>
          <a:p>
            <a:pPr algn="ctr">
              <a:buNone/>
            </a:pPr>
            <a:endParaRPr lang="en-US" sz="3200" dirty="0" smtClean="0">
              <a:solidFill>
                <a:schemeClr val="accent3">
                  <a:lumMod val="50000"/>
                </a:schemeClr>
              </a:solidFill>
              <a:latin typeface="Times New Roman" pitchFamily="18" charset="0"/>
              <a:cs typeface="Times New Roman" pitchFamily="18" charset="0"/>
            </a:endParaRPr>
          </a:p>
          <a:p>
            <a:pPr algn="ctr">
              <a:buNone/>
            </a:pPr>
            <a:endParaRPr lang="en-US" sz="3200" dirty="0">
              <a:solidFill>
                <a:schemeClr val="accent3">
                  <a:lumMod val="50000"/>
                </a:schemeClr>
              </a:solidFill>
              <a:latin typeface="Times New Roman" pitchFamily="18" charset="0"/>
              <a:cs typeface="Times New Roman" pitchFamily="18" charset="0"/>
            </a:endParaRPr>
          </a:p>
          <a:p>
            <a:pPr algn="ctr">
              <a:buNone/>
            </a:pPr>
            <a:r>
              <a:rPr lang="en-US" sz="3200" dirty="0" err="1">
                <a:latin typeface="Times New Roman" panose="02020603050405020304" pitchFamily="18" charset="0"/>
                <a:cs typeface="Times New Roman" panose="02020603050405020304" pitchFamily="18" charset="0"/>
              </a:rPr>
              <a:t>Bubusara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Medralieva</a:t>
            </a:r>
            <a:endParaRPr lang="ru-RU" sz="3200" dirty="0">
              <a:solidFill>
                <a:schemeClr val="accent3">
                  <a:lumMod val="50000"/>
                </a:schemeClr>
              </a:solidFill>
              <a:latin typeface="Times New Roman" pitchFamily="18" charset="0"/>
              <a:cs typeface="Times New Roman" pitchFamily="18" charset="0"/>
            </a:endParaRPr>
          </a:p>
        </p:txBody>
      </p:sp>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16" name="Заголовок 8"/>
          <p:cNvSpPr>
            <a:spLocks noGrp="1"/>
          </p:cNvSpPr>
          <p:nvPr>
            <p:ph type="title"/>
          </p:nvPr>
        </p:nvSpPr>
        <p:spPr>
          <a:xfrm>
            <a:off x="2662685" y="742605"/>
            <a:ext cx="6452559" cy="808750"/>
          </a:xfrm>
        </p:spPr>
        <p:txBody>
          <a:bodyPr>
            <a:noAutofit/>
          </a:bodyPr>
          <a:lstStyle/>
          <a:p>
            <a:pPr algn="ct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Kyrgyz State Technical University</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a:r>
            <a:br>
              <a:rPr lang="en-US" sz="2400" dirty="0" smtClean="0">
                <a:solidFill>
                  <a:schemeClr val="accent2">
                    <a:lumMod val="50000"/>
                  </a:schemeClr>
                </a:solidFill>
                <a:latin typeface="Times New Roman" panose="02020603050405020304" pitchFamily="18" charset="0"/>
                <a:cs typeface="Times New Roman" panose="02020603050405020304" pitchFamily="18" charset="0"/>
              </a:rPr>
            </a:b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named after </a:t>
            </a:r>
            <a:r>
              <a:rPr lang="en-US" sz="2400" dirty="0" err="1" smtClean="0">
                <a:solidFill>
                  <a:schemeClr val="accent2">
                    <a:lumMod val="50000"/>
                  </a:schemeClr>
                </a:solidFill>
                <a:latin typeface="Times New Roman" panose="02020603050405020304" pitchFamily="18" charset="0"/>
                <a:cs typeface="Times New Roman" panose="02020603050405020304" pitchFamily="18" charset="0"/>
              </a:rPr>
              <a:t>I.Razzakov</a:t>
            </a:r>
            <a:r>
              <a:rPr lang="en-US" sz="2400" dirty="0" smtClean="0">
                <a:solidFill>
                  <a:schemeClr val="accent2">
                    <a:lumMod val="50000"/>
                  </a:schemeClr>
                </a:solidFill>
                <a:latin typeface="Times New Roman" panose="02020603050405020304" pitchFamily="18" charset="0"/>
                <a:cs typeface="Times New Roman" panose="02020603050405020304" pitchFamily="18" charset="0"/>
              </a:rPr>
              <a:t> Telematics Department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985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589212" y="447683"/>
            <a:ext cx="2362200" cy="1143000"/>
          </a:xfrm>
        </p:spPr>
        <p:txBody>
          <a:bodyPr anchor="ctr"/>
          <a:lstStyle/>
          <a:p>
            <a:r>
              <a:rPr lang="en-US" altLang="ru-RU" dirty="0">
                <a:solidFill>
                  <a:srgbClr val="CC0000"/>
                </a:solidFill>
              </a:rPr>
              <a:t>Israel</a:t>
            </a:r>
            <a:endParaRPr lang="en-US" altLang="ru-RU" dirty="0"/>
          </a:p>
        </p:txBody>
      </p:sp>
      <p:sp>
        <p:nvSpPr>
          <p:cNvPr id="2" name="Прямоугольник 1"/>
          <p:cNvSpPr/>
          <p:nvPr/>
        </p:nvSpPr>
        <p:spPr>
          <a:xfrm>
            <a:off x="1427019" y="1590683"/>
            <a:ext cx="9712036" cy="4226798"/>
          </a:xfrm>
          <a:prstGeom prst="rect">
            <a:avLst/>
          </a:prstGeom>
        </p:spPr>
        <p:txBody>
          <a:bodyPr wrap="square">
            <a:spAutoFit/>
          </a:bodyPr>
          <a:lstStyle/>
          <a:p>
            <a:pPr marL="342900" lvl="0" indent="-342900">
              <a:lnSpc>
                <a:spcPct val="90000"/>
              </a:lnSpc>
              <a:spcBef>
                <a:spcPts val="480"/>
              </a:spcBef>
              <a:buClr>
                <a:schemeClr val="dk1"/>
              </a:buClr>
              <a:buSzPct val="60416"/>
              <a:buFont typeface="Arial"/>
              <a:buChar char="●"/>
            </a:pPr>
            <a:r>
              <a:rPr lang="en-US" sz="2800" dirty="0">
                <a:solidFill>
                  <a:schemeClr val="dk1"/>
                </a:solidFill>
                <a:latin typeface="Times New Roman" panose="02020603050405020304" pitchFamily="18" charset="0"/>
                <a:ea typeface="Arial"/>
                <a:cs typeface="Times New Roman" panose="02020603050405020304" pitchFamily="18" charset="0"/>
                <a:sym typeface="Arial"/>
              </a:rPr>
              <a:t>Although there is no formal constitution, a series of basic laws have the force of constitutional principles. </a:t>
            </a:r>
          </a:p>
          <a:p>
            <a:pPr marL="342900" lvl="0" indent="-342900">
              <a:lnSpc>
                <a:spcPct val="90000"/>
              </a:lnSpc>
              <a:spcBef>
                <a:spcPts val="480"/>
              </a:spcBef>
              <a:buClr>
                <a:srgbClr val="FF0000"/>
              </a:buClr>
              <a:buSzPct val="60416"/>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Freedom </a:t>
            </a:r>
            <a:r>
              <a:rPr lang="en-US" sz="2800" dirty="0">
                <a:solidFill>
                  <a:srgbClr val="FF0000"/>
                </a:solidFill>
                <a:latin typeface="Times New Roman" panose="02020603050405020304" pitchFamily="18" charset="0"/>
                <a:ea typeface="Arial"/>
                <a:cs typeface="Times New Roman" panose="02020603050405020304" pitchFamily="18" charset="0"/>
                <a:sym typeface="Arial"/>
              </a:rPr>
              <a:t>of the press is respected in Israel.</a:t>
            </a:r>
          </a:p>
          <a:p>
            <a:pPr marL="342900" lvl="0" indent="-342900">
              <a:lnSpc>
                <a:spcPct val="90000"/>
              </a:lnSpc>
              <a:spcBef>
                <a:spcPts val="480"/>
              </a:spcBef>
              <a:buClr>
                <a:schemeClr val="dk1"/>
              </a:buClr>
              <a:buSzPct val="60416"/>
              <a:buFont typeface="Arial"/>
              <a:buChar char="●"/>
            </a:pPr>
            <a:r>
              <a:rPr lang="en-US" sz="2800" dirty="0">
                <a:solidFill>
                  <a:schemeClr val="dk1"/>
                </a:solidFill>
                <a:latin typeface="Times New Roman" panose="02020603050405020304" pitchFamily="18" charset="0"/>
                <a:ea typeface="Arial"/>
                <a:cs typeface="Times New Roman" panose="02020603050405020304" pitchFamily="18" charset="0"/>
                <a:sym typeface="Arial"/>
              </a:rPr>
              <a:t>All Israeli newspapers are privately owned and freely criticize government policy. </a:t>
            </a:r>
          </a:p>
          <a:p>
            <a:pPr marL="342900" lvl="0" indent="-342900">
              <a:lnSpc>
                <a:spcPct val="90000"/>
              </a:lnSpc>
              <a:spcBef>
                <a:spcPts val="480"/>
              </a:spcBef>
              <a:buClr>
                <a:schemeClr val="dk1"/>
              </a:buClr>
              <a:buSzPct val="60416"/>
              <a:buFont typeface="Arial"/>
              <a:buChar char="●"/>
            </a:pPr>
            <a:r>
              <a:rPr lang="en-US" sz="2800" dirty="0">
                <a:solidFill>
                  <a:schemeClr val="dk1"/>
                </a:solidFill>
                <a:latin typeface="Times New Roman" panose="02020603050405020304" pitchFamily="18" charset="0"/>
                <a:ea typeface="Arial"/>
                <a:cs typeface="Times New Roman" panose="02020603050405020304" pitchFamily="18" charset="0"/>
                <a:sym typeface="Arial"/>
              </a:rPr>
              <a:t>The Israel Broadcasting Authority operates public radio and television services, and privately owned television networks and radio stations are widely available. </a:t>
            </a:r>
          </a:p>
          <a:p>
            <a:pPr marL="342900" lvl="0" indent="-342900">
              <a:lnSpc>
                <a:spcPct val="90000"/>
              </a:lnSpc>
              <a:spcBef>
                <a:spcPts val="480"/>
              </a:spcBef>
              <a:buClr>
                <a:schemeClr val="dk1"/>
              </a:buClr>
              <a:buSzPct val="60416"/>
              <a:buFont typeface="Arial"/>
              <a:buChar char="●"/>
            </a:pPr>
            <a:r>
              <a:rPr lang="en-US" sz="2800" dirty="0">
                <a:solidFill>
                  <a:schemeClr val="dk1"/>
                </a:solidFill>
                <a:latin typeface="Times New Roman" panose="02020603050405020304" pitchFamily="18" charset="0"/>
                <a:ea typeface="Arial"/>
                <a:cs typeface="Times New Roman" panose="02020603050405020304" pitchFamily="18" charset="0"/>
                <a:sym typeface="Arial"/>
              </a:rPr>
              <a:t>Most Israelis subscribe to cable or satellite television; internet access is widespread and unrestricted. </a:t>
            </a:r>
            <a:endParaRPr lang="en-US" sz="2800"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874406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3554854" y="55128"/>
            <a:ext cx="2362200" cy="1143000"/>
          </a:xfrm>
        </p:spPr>
        <p:txBody>
          <a:bodyPr anchor="ctr"/>
          <a:lstStyle/>
          <a:p>
            <a:r>
              <a:rPr lang="en-US" altLang="ru-RU" dirty="0">
                <a:solidFill>
                  <a:srgbClr val="CC0000"/>
                </a:solidFill>
              </a:rPr>
              <a:t>Israel</a:t>
            </a:r>
            <a:endParaRPr lang="en-US" altLang="ru-RU" dirty="0"/>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802" y="1101146"/>
            <a:ext cx="7759325" cy="5172883"/>
          </a:xfrm>
          <a:prstGeom prst="rect">
            <a:avLst/>
          </a:prstGeom>
          <a:ln w="38100">
            <a:solidFill>
              <a:schemeClr val="tx1"/>
            </a:solidFill>
          </a:ln>
          <a:effectLst>
            <a:outerShdw blurRad="292100" dist="139700" dir="2700000" algn="tl" rotWithShape="0">
              <a:srgbClr val="333333">
                <a:alpha val="65000"/>
              </a:srgbClr>
            </a:outerShdw>
          </a:effectLst>
        </p:spPr>
      </p:pic>
      <p:sp>
        <p:nvSpPr>
          <p:cNvPr id="3" name="Прямоугольник 2"/>
          <p:cNvSpPr/>
          <p:nvPr/>
        </p:nvSpPr>
        <p:spPr>
          <a:xfrm>
            <a:off x="5738371" y="6354637"/>
            <a:ext cx="1879040" cy="369332"/>
          </a:xfrm>
          <a:prstGeom prst="rect">
            <a:avLst/>
          </a:prstGeom>
        </p:spPr>
        <p:txBody>
          <a:bodyPr wrap="none">
            <a:spAutoFit/>
          </a:bodyPr>
          <a:lstStyle/>
          <a:p>
            <a:pPr algn="ctr"/>
            <a:r>
              <a:rPr lang="en-US" dirty="0">
                <a:latin typeface="KBScaredStraight" panose="02000603000000000000" pitchFamily="2" charset="0"/>
                <a:ea typeface="KBScaredStraight" panose="02000603000000000000" pitchFamily="2" charset="0"/>
              </a:rPr>
              <a:t>Knesset Chamber</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88873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589212" y="447683"/>
            <a:ext cx="2362200" cy="1143000"/>
          </a:xfrm>
        </p:spPr>
        <p:txBody>
          <a:bodyPr anchor="ctr"/>
          <a:lstStyle/>
          <a:p>
            <a:r>
              <a:rPr lang="en-US" altLang="ru-RU" dirty="0">
                <a:solidFill>
                  <a:srgbClr val="CC0000"/>
                </a:solidFill>
              </a:rPr>
              <a:t>Israel</a:t>
            </a:r>
            <a:endParaRPr lang="en-US" altLang="ru-RU" dirty="0"/>
          </a:p>
        </p:txBody>
      </p:sp>
      <p:sp>
        <p:nvSpPr>
          <p:cNvPr id="7" name="Shape 198"/>
          <p:cNvSpPr txBox="1">
            <a:spLocks/>
          </p:cNvSpPr>
          <p:nvPr/>
        </p:nvSpPr>
        <p:spPr>
          <a:xfrm>
            <a:off x="457200" y="1600200"/>
            <a:ext cx="7301345" cy="4525963"/>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spcBef>
                <a:spcPts val="480"/>
              </a:spcBef>
              <a:buClr>
                <a:srgbClr val="FF0000"/>
              </a:buClr>
              <a:buSzPct val="60416"/>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Most Israeli citizens are required to serve in the Israel Defense Forces (IDF) for a period of between two and three years.</a:t>
            </a:r>
          </a:p>
          <a:p>
            <a:pPr>
              <a:lnSpc>
                <a:spcPct val="80000"/>
              </a:lnSpc>
              <a:spcBef>
                <a:spcPts val="480"/>
              </a:spcBef>
              <a:buClr>
                <a:schemeClr val="dk1"/>
              </a:buClr>
              <a:buSzPct val="60416"/>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Israel is unique in that </a:t>
            </a: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military service is compulsory for both males and females. </a:t>
            </a: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It is the only country in the world that maintains obligatory military service for women. </a:t>
            </a:r>
          </a:p>
          <a:p>
            <a:pPr>
              <a:lnSpc>
                <a:spcPct val="80000"/>
              </a:lnSpc>
              <a:spcBef>
                <a:spcPts val="480"/>
              </a:spcBef>
              <a:buClr>
                <a:schemeClr val="dk1"/>
              </a:buClr>
              <a:buSzPct val="60416"/>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All eligible men and women are drafted at age 18. Men serve for three years, women for 21 months. </a:t>
            </a:r>
            <a:endParaRPr lang="en-US" sz="2800"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8" name="Shape 199"/>
          <p:cNvPicPr preferRelativeResize="0"/>
          <p:nvPr/>
        </p:nvPicPr>
        <p:blipFill>
          <a:blip r:embed="rId4">
            <a:alphaModFix/>
          </a:blip>
          <a:stretch>
            <a:fillRect/>
          </a:stretch>
        </p:blipFill>
        <p:spPr>
          <a:xfrm>
            <a:off x="8070273" y="1600200"/>
            <a:ext cx="3263899" cy="3733800"/>
          </a:xfrm>
          <a:prstGeom prst="rect">
            <a:avLst/>
          </a:prstGeom>
          <a:noFill/>
          <a:ln>
            <a:noFill/>
          </a:ln>
        </p:spPr>
      </p:pic>
    </p:spTree>
    <p:extLst>
      <p:ext uri="{BB962C8B-B14F-4D97-AF65-F5344CB8AC3E}">
        <p14:creationId xmlns:p14="http://schemas.microsoft.com/office/powerpoint/2010/main" val="72480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4319328" y="223771"/>
            <a:ext cx="2362200" cy="1143000"/>
          </a:xfrm>
        </p:spPr>
        <p:txBody>
          <a:bodyPr anchor="ctr"/>
          <a:lstStyle/>
          <a:p>
            <a:r>
              <a:rPr lang="en-US" altLang="ru-RU" dirty="0">
                <a:solidFill>
                  <a:srgbClr val="CC0000"/>
                </a:solidFill>
              </a:rPr>
              <a:t>Israel</a:t>
            </a:r>
            <a:endParaRPr lang="en-US" altLang="ru-RU" dirty="0"/>
          </a:p>
        </p:txBody>
      </p:sp>
      <p:pic>
        <p:nvPicPr>
          <p:cNvPr id="10"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65" y="1366771"/>
            <a:ext cx="7896745" cy="4387081"/>
          </a:xfrm>
          <a:prstGeom prst="rect">
            <a:avLst/>
          </a:prstGeom>
          <a:ln w="38100">
            <a:solidFill>
              <a:schemeClr val="tx1"/>
            </a:solidFill>
          </a:ln>
          <a:effectLst>
            <a:outerShdw blurRad="292100" dist="139700" dir="2700000" algn="tl" rotWithShape="0">
              <a:srgbClr val="333333">
                <a:alpha val="65000"/>
              </a:srgbClr>
            </a:outerShdw>
          </a:effectLst>
        </p:spPr>
      </p:pic>
      <p:sp>
        <p:nvSpPr>
          <p:cNvPr id="2" name="Прямоугольник 1"/>
          <p:cNvSpPr/>
          <p:nvPr/>
        </p:nvSpPr>
        <p:spPr>
          <a:xfrm>
            <a:off x="5500428" y="5915419"/>
            <a:ext cx="1664686" cy="369332"/>
          </a:xfrm>
          <a:prstGeom prst="rect">
            <a:avLst/>
          </a:prstGeom>
        </p:spPr>
        <p:txBody>
          <a:bodyPr wrap="none">
            <a:spAutoFit/>
          </a:bodyPr>
          <a:lstStyle/>
          <a:p>
            <a:pPr algn="ctr"/>
            <a:r>
              <a:rPr lang="en-US" dirty="0">
                <a:latin typeface="KBScaredStraight" panose="02000603000000000000" pitchFamily="2" charset="0"/>
                <a:ea typeface="KBScaredStraight" panose="02000603000000000000" pitchFamily="2" charset="0"/>
              </a:rPr>
              <a:t>Voting in Israel</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67727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91"/>
          <p:cNvSpPr txBox="1">
            <a:spLocks noGrp="1"/>
          </p:cNvSpPr>
          <p:nvPr>
            <p:ph type="title"/>
          </p:nvPr>
        </p:nvSpPr>
        <p:spPr>
          <a:xfrm>
            <a:off x="1561381" y="448761"/>
            <a:ext cx="8610599"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400" b="0" i="0" u="none" strike="noStrike" cap="none" baseline="0" dirty="0">
                <a:solidFill>
                  <a:srgbClr val="008000"/>
                </a:solidFill>
                <a:latin typeface="Arial"/>
                <a:ea typeface="Arial"/>
                <a:cs typeface="Arial"/>
                <a:sym typeface="Arial"/>
              </a:rPr>
              <a:t>Kingdom of Saudi Arabia</a:t>
            </a:r>
          </a:p>
        </p:txBody>
      </p:sp>
      <p:pic>
        <p:nvPicPr>
          <p:cNvPr id="7" name="Shape 92"/>
          <p:cNvPicPr preferRelativeResize="0"/>
          <p:nvPr/>
        </p:nvPicPr>
        <p:blipFill>
          <a:blip r:embed="rId4">
            <a:alphaModFix/>
          </a:blip>
          <a:stretch>
            <a:fillRect/>
          </a:stretch>
        </p:blipFill>
        <p:spPr>
          <a:xfrm>
            <a:off x="914400" y="1591761"/>
            <a:ext cx="4460875" cy="4953000"/>
          </a:xfrm>
          <a:prstGeom prst="rect">
            <a:avLst/>
          </a:prstGeom>
          <a:noFill/>
          <a:ln>
            <a:noFill/>
          </a:ln>
        </p:spPr>
      </p:pic>
      <p:pic>
        <p:nvPicPr>
          <p:cNvPr id="8" name="Shape 93"/>
          <p:cNvPicPr preferRelativeResize="0"/>
          <p:nvPr/>
        </p:nvPicPr>
        <p:blipFill>
          <a:blip r:embed="rId5">
            <a:alphaModFix/>
          </a:blip>
          <a:stretch>
            <a:fillRect/>
          </a:stretch>
        </p:blipFill>
        <p:spPr>
          <a:xfrm>
            <a:off x="6932762" y="1437850"/>
            <a:ext cx="3886199" cy="2590799"/>
          </a:xfrm>
          <a:prstGeom prst="rect">
            <a:avLst/>
          </a:prstGeom>
          <a:noFill/>
          <a:ln>
            <a:noFill/>
          </a:ln>
        </p:spPr>
      </p:pic>
      <p:sp>
        <p:nvSpPr>
          <p:cNvPr id="9" name="Shape 94"/>
          <p:cNvSpPr/>
          <p:nvPr/>
        </p:nvSpPr>
        <p:spPr>
          <a:xfrm>
            <a:off x="5652655" y="4255587"/>
            <a:ext cx="6414654" cy="2289174"/>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2400" b="1"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Flag Description:</a:t>
            </a:r>
            <a:br>
              <a:rPr lang="en-US" sz="2400" b="1"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br>
            <a:r>
              <a:rPr lang="en-US" sz="2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green, a traditional color in Islamic flags, with the </a:t>
            </a:r>
            <a:r>
              <a:rPr lang="en-US" sz="2400" b="0" i="0" u="none" strike="noStrike" cap="none" baseline="0" dirty="0" err="1">
                <a:solidFill>
                  <a:schemeClr val="dk1"/>
                </a:solidFill>
                <a:latin typeface="Times New Roman" panose="02020603050405020304" pitchFamily="18" charset="0"/>
                <a:ea typeface="Arial"/>
                <a:cs typeface="Times New Roman" panose="02020603050405020304" pitchFamily="18" charset="0"/>
                <a:sym typeface="Arial"/>
              </a:rPr>
              <a:t>Shahada</a:t>
            </a:r>
            <a:r>
              <a:rPr lang="en-US" sz="2400" b="0" i="0" u="none" strike="noStrike" cap="none" baseline="0" dirty="0">
                <a:solidFill>
                  <a:schemeClr val="dk1"/>
                </a:solidFill>
                <a:latin typeface="Times New Roman" panose="02020603050405020304" pitchFamily="18" charset="0"/>
                <a:ea typeface="Arial"/>
                <a:cs typeface="Times New Roman" panose="02020603050405020304" pitchFamily="18" charset="0"/>
                <a:sym typeface="Arial"/>
              </a:rPr>
              <a:t> or Muslim creed in large white Arabic script (translated as "There is no god but God; Muhammad is the Messenger of God") above a white horizontal saber.</a:t>
            </a:r>
          </a:p>
        </p:txBody>
      </p:sp>
    </p:spTree>
    <p:extLst>
      <p:ext uri="{BB962C8B-B14F-4D97-AF65-F5344CB8AC3E}">
        <p14:creationId xmlns:p14="http://schemas.microsoft.com/office/powerpoint/2010/main" val="224835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0"/>
          <p:cNvSpPr txBox="1">
            <a:spLocks/>
          </p:cNvSpPr>
          <p:nvPr/>
        </p:nvSpPr>
        <p:spPr>
          <a:xfrm>
            <a:off x="1078173" y="1720908"/>
            <a:ext cx="6112336" cy="4955700"/>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indent="-412750">
              <a:lnSpc>
                <a:spcPct val="90000"/>
              </a:lnSpc>
              <a:spcBef>
                <a:spcPts val="640"/>
              </a:spcBef>
              <a:buClr>
                <a:srgbClr val="FF0000"/>
              </a:buClr>
              <a:buSzPct val="100000"/>
              <a:buFont typeface="Arial"/>
              <a:buChar char="●"/>
            </a:pPr>
            <a:r>
              <a:rPr lang="en-US" sz="3000" i="1" dirty="0" smtClean="0">
                <a:solidFill>
                  <a:schemeClr val="tx1"/>
                </a:solidFill>
                <a:latin typeface="Times New Roman" panose="02020603050405020304" pitchFamily="18" charset="0"/>
                <a:ea typeface="Arial"/>
                <a:cs typeface="Times New Roman" panose="02020603050405020304" pitchFamily="18" charset="0"/>
                <a:sym typeface="Arial"/>
              </a:rPr>
              <a:t>Government Type</a:t>
            </a:r>
            <a:r>
              <a:rPr lang="en-US" sz="3000" dirty="0" smtClean="0">
                <a:solidFill>
                  <a:schemeClr val="tx1"/>
                </a:solidFill>
                <a:latin typeface="Times New Roman" panose="02020603050405020304" pitchFamily="18" charset="0"/>
                <a:ea typeface="Arial"/>
                <a:cs typeface="Times New Roman" panose="02020603050405020304" pitchFamily="18" charset="0"/>
                <a:sym typeface="Arial"/>
              </a:rPr>
              <a:t>: Monarchy - power is held by </a:t>
            </a:r>
            <a:r>
              <a:rPr lang="en-US" sz="3000" dirty="0" smtClean="0">
                <a:solidFill>
                  <a:schemeClr val="tx1"/>
                </a:solidFill>
                <a:latin typeface="Times New Roman" panose="02020603050405020304" pitchFamily="18" charset="0"/>
                <a:cs typeface="Times New Roman" panose="02020603050405020304" pitchFamily="18" charset="0"/>
              </a:rPr>
              <a:t>king or queen</a:t>
            </a:r>
          </a:p>
          <a:p>
            <a:pPr marL="0" indent="0">
              <a:lnSpc>
                <a:spcPct val="90000"/>
              </a:lnSpc>
              <a:spcBef>
                <a:spcPts val="640"/>
              </a:spcBef>
              <a:buClr>
                <a:srgbClr val="FF0000"/>
              </a:buClr>
              <a:buSzPct val="100000"/>
              <a:buNone/>
            </a:pPr>
            <a:endParaRPr lang="en-US" sz="3000" dirty="0" smtClean="0">
              <a:solidFill>
                <a:schemeClr val="tx1"/>
              </a:solidFill>
              <a:latin typeface="Times New Roman" panose="02020603050405020304" pitchFamily="18" charset="0"/>
              <a:cs typeface="Times New Roman" panose="02020603050405020304" pitchFamily="18" charset="0"/>
            </a:endParaRPr>
          </a:p>
          <a:p>
            <a:pPr indent="-412750">
              <a:lnSpc>
                <a:spcPct val="90000"/>
              </a:lnSpc>
              <a:spcBef>
                <a:spcPts val="640"/>
              </a:spcBef>
              <a:buClr>
                <a:srgbClr val="FF0000"/>
              </a:buClr>
              <a:buSzPct val="100000"/>
              <a:buFont typeface="Arial"/>
              <a:buChar char="●"/>
            </a:pPr>
            <a:r>
              <a:rPr lang="en-US" sz="3000" i="1" dirty="0" smtClean="0">
                <a:solidFill>
                  <a:schemeClr val="tx1"/>
                </a:solidFill>
                <a:latin typeface="Times New Roman" panose="02020603050405020304" pitchFamily="18" charset="0"/>
                <a:cs typeface="Times New Roman" panose="02020603050405020304" pitchFamily="18" charset="0"/>
              </a:rPr>
              <a:t>Type of Leadership: </a:t>
            </a:r>
            <a:r>
              <a:rPr lang="en-US" sz="3000" dirty="0" smtClean="0">
                <a:solidFill>
                  <a:schemeClr val="tx1"/>
                </a:solidFill>
                <a:latin typeface="Times New Roman" panose="02020603050405020304" pitchFamily="18" charset="0"/>
                <a:ea typeface="Arial"/>
                <a:cs typeface="Times New Roman" panose="02020603050405020304" pitchFamily="18" charset="0"/>
                <a:sym typeface="Arial"/>
              </a:rPr>
              <a:t>King AND Prime Minister </a:t>
            </a:r>
          </a:p>
          <a:p>
            <a:pPr marL="0" indent="0">
              <a:lnSpc>
                <a:spcPct val="90000"/>
              </a:lnSpc>
              <a:spcBef>
                <a:spcPts val="640"/>
              </a:spcBef>
              <a:buClr>
                <a:srgbClr val="FF0000"/>
              </a:buClr>
              <a:buSzPct val="100000"/>
              <a:buNone/>
            </a:pPr>
            <a:endParaRPr lang="en-US" sz="3000" dirty="0" smtClean="0">
              <a:solidFill>
                <a:schemeClr val="tx1"/>
              </a:solidFill>
              <a:latin typeface="Times New Roman" panose="02020603050405020304" pitchFamily="18" charset="0"/>
              <a:ea typeface="Arial"/>
              <a:cs typeface="Times New Roman" panose="02020603050405020304" pitchFamily="18" charset="0"/>
              <a:sym typeface="Arial"/>
            </a:endParaRPr>
          </a:p>
          <a:p>
            <a:pPr indent="-412750">
              <a:lnSpc>
                <a:spcPct val="90000"/>
              </a:lnSpc>
              <a:spcBef>
                <a:spcPts val="640"/>
              </a:spcBef>
              <a:buClr>
                <a:srgbClr val="FF0000"/>
              </a:buClr>
              <a:buSzPct val="100000"/>
              <a:buFont typeface="Arial"/>
              <a:buChar char="●"/>
            </a:pPr>
            <a:r>
              <a:rPr lang="en-US" sz="3000" i="1" dirty="0" smtClean="0">
                <a:solidFill>
                  <a:schemeClr val="tx1"/>
                </a:solidFill>
                <a:latin typeface="Times New Roman" panose="02020603050405020304" pitchFamily="18" charset="0"/>
                <a:cs typeface="Times New Roman" panose="02020603050405020304" pitchFamily="18" charset="0"/>
              </a:rPr>
              <a:t>Executive Power: </a:t>
            </a:r>
            <a:r>
              <a:rPr lang="en-US" sz="3000" dirty="0" smtClean="0">
                <a:solidFill>
                  <a:schemeClr val="tx1"/>
                </a:solidFill>
                <a:latin typeface="Times New Roman" panose="02020603050405020304" pitchFamily="18" charset="0"/>
                <a:ea typeface="Arial"/>
                <a:cs typeface="Times New Roman" panose="02020603050405020304" pitchFamily="18" charset="0"/>
                <a:sym typeface="Arial"/>
              </a:rPr>
              <a:t>King </a:t>
            </a:r>
          </a:p>
          <a:p>
            <a:pPr indent="-412750">
              <a:lnSpc>
                <a:spcPct val="90000"/>
              </a:lnSpc>
              <a:spcBef>
                <a:spcPts val="640"/>
              </a:spcBef>
              <a:buClr>
                <a:srgbClr val="FF0000"/>
              </a:buClr>
              <a:buSzPct val="107142"/>
              <a:buFont typeface="Arial"/>
              <a:buChar char="●"/>
            </a:pPr>
            <a:r>
              <a:rPr lang="en-US" sz="2800" i="1" dirty="0" smtClean="0">
                <a:solidFill>
                  <a:schemeClr val="tx1"/>
                </a:solidFill>
                <a:latin typeface="Times New Roman" panose="02020603050405020304" pitchFamily="18" charset="0"/>
                <a:cs typeface="Times New Roman" panose="02020603050405020304" pitchFamily="18" charset="0"/>
              </a:rPr>
              <a:t>Role of Citizen (Elections):</a:t>
            </a:r>
            <a:r>
              <a:rPr lang="en-US" sz="2800" dirty="0" smtClean="0">
                <a:solidFill>
                  <a:schemeClr val="tx1"/>
                </a:solidFill>
                <a:latin typeface="Times New Roman" panose="02020603050405020304" pitchFamily="18" charset="0"/>
                <a:cs typeface="Times New Roman" panose="02020603050405020304" pitchFamily="18" charset="0"/>
              </a:rPr>
              <a:t> None; the monarchy is hereditary </a:t>
            </a:r>
          </a:p>
          <a:p>
            <a:pPr marL="0" indent="0">
              <a:spcBef>
                <a:spcPts val="560"/>
              </a:spcBef>
              <a:buFont typeface="Wingdings 3" charset="2"/>
              <a:buNone/>
            </a:pPr>
            <a:endParaRPr lang="en-US" sz="3000" dirty="0">
              <a:solidFill>
                <a:srgbClr val="FF0000"/>
              </a:solidFill>
            </a:endParaRPr>
          </a:p>
        </p:txBody>
      </p:sp>
      <p:pic>
        <p:nvPicPr>
          <p:cNvPr id="7" name="Shape 101"/>
          <p:cNvPicPr preferRelativeResize="0"/>
          <p:nvPr/>
        </p:nvPicPr>
        <p:blipFill>
          <a:blip r:embed="rId4">
            <a:alphaModFix/>
          </a:blip>
          <a:stretch>
            <a:fillRect/>
          </a:stretch>
        </p:blipFill>
        <p:spPr>
          <a:xfrm>
            <a:off x="7548295" y="1859975"/>
            <a:ext cx="3047999" cy="3809999"/>
          </a:xfrm>
          <a:prstGeom prst="rect">
            <a:avLst/>
          </a:prstGeom>
          <a:noFill/>
          <a:ln>
            <a:noFill/>
          </a:ln>
        </p:spPr>
      </p:pic>
      <p:sp>
        <p:nvSpPr>
          <p:cNvPr id="8" name="Shape 99"/>
          <p:cNvSpPr txBox="1">
            <a:spLocks noGrp="1"/>
          </p:cNvSpPr>
          <p:nvPr>
            <p:ph type="title"/>
          </p:nvPr>
        </p:nvSpPr>
        <p:spPr>
          <a:xfrm>
            <a:off x="1565564" y="55072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008000"/>
                </a:solidFill>
                <a:latin typeface="Times New Roman" panose="02020603050405020304" pitchFamily="18" charset="0"/>
                <a:ea typeface="Arial"/>
                <a:cs typeface="Times New Roman" panose="02020603050405020304" pitchFamily="18" charset="0"/>
                <a:sym typeface="Arial"/>
              </a:rPr>
              <a:t>Kingdom of Saudi Arabia</a:t>
            </a:r>
          </a:p>
        </p:txBody>
      </p:sp>
    </p:spTree>
    <p:extLst>
      <p:ext uri="{BB962C8B-B14F-4D97-AF65-F5344CB8AC3E}">
        <p14:creationId xmlns:p14="http://schemas.microsoft.com/office/powerpoint/2010/main" val="2996835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6"/>
          <p:cNvSpPr txBox="1">
            <a:spLocks noGrp="1"/>
          </p:cNvSpPr>
          <p:nvPr>
            <p:ph type="title"/>
          </p:nvPr>
        </p:nvSpPr>
        <p:spPr>
          <a:xfrm>
            <a:off x="1177378" y="18331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C00000"/>
                </a:solidFill>
                <a:latin typeface="Arial"/>
                <a:ea typeface="Arial"/>
                <a:cs typeface="Arial"/>
                <a:sym typeface="Arial"/>
              </a:rPr>
              <a:t>Kingdom of Saudi Arabia</a:t>
            </a:r>
          </a:p>
        </p:txBody>
      </p:sp>
      <p:sp>
        <p:nvSpPr>
          <p:cNvPr id="7" name="Shape 107"/>
          <p:cNvSpPr txBox="1">
            <a:spLocks/>
          </p:cNvSpPr>
          <p:nvPr/>
        </p:nvSpPr>
        <p:spPr>
          <a:xfrm>
            <a:off x="1177378" y="1550223"/>
            <a:ext cx="9656877" cy="4525963"/>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spcBef>
                <a:spcPts val="500"/>
              </a:spcBef>
              <a:buClr>
                <a:schemeClr val="dk1"/>
              </a:buClr>
              <a:buSzPct val="60000"/>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Saudi Arabia had elections for city councils in 2005, giving Saudi men a limited opportunity to select some of their leaders at the local level. </a:t>
            </a:r>
          </a:p>
          <a:p>
            <a:pPr>
              <a:lnSpc>
                <a:spcPct val="80000"/>
              </a:lnSpc>
              <a:spcBef>
                <a:spcPts val="500"/>
              </a:spcBef>
              <a:buClr>
                <a:srgbClr val="FF0000"/>
              </a:buClr>
              <a:buSzPct val="60000"/>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Women were completely excluded from the election process.</a:t>
            </a:r>
          </a:p>
          <a:p>
            <a:pPr>
              <a:lnSpc>
                <a:spcPct val="80000"/>
              </a:lnSpc>
              <a:spcBef>
                <a:spcPts val="500"/>
              </a:spcBef>
              <a:buClr>
                <a:schemeClr val="dk1"/>
              </a:buClr>
              <a:buSzPct val="60000"/>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The eligible electorate consisted of less than 20 percent of the population: male citizens who were at least 21 years old, not serving in the military, and a resident in their electoral district for at least a year.</a:t>
            </a:r>
          </a:p>
          <a:p>
            <a:pPr>
              <a:lnSpc>
                <a:spcPct val="80000"/>
              </a:lnSpc>
              <a:spcBef>
                <a:spcPts val="500"/>
              </a:spcBef>
              <a:buClr>
                <a:schemeClr val="dk1"/>
              </a:buClr>
              <a:buSzPct val="60000"/>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Half of the council seats were open for election, and the other half were appointed by the monarchy. </a:t>
            </a:r>
          </a:p>
          <a:p>
            <a:pPr indent="-222250">
              <a:lnSpc>
                <a:spcPct val="80000"/>
              </a:lnSpc>
              <a:spcBef>
                <a:spcPts val="640"/>
              </a:spcBef>
              <a:buClr>
                <a:schemeClr val="dk1"/>
              </a:buClr>
              <a:buFont typeface="Arial"/>
              <a:buNone/>
            </a:pPr>
            <a:endParaRPr lang="en-US" sz="2500" dirty="0" smtClean="0">
              <a:solidFill>
                <a:schemeClr val="dk1"/>
              </a:solidFill>
              <a:latin typeface="Arial"/>
              <a:ea typeface="Arial"/>
              <a:cs typeface="Arial"/>
              <a:sym typeface="Arial"/>
            </a:endParaRPr>
          </a:p>
          <a:p>
            <a:pPr indent="-222250">
              <a:lnSpc>
                <a:spcPct val="80000"/>
              </a:lnSpc>
              <a:spcBef>
                <a:spcPts val="640"/>
              </a:spcBef>
              <a:buClr>
                <a:schemeClr val="dk1"/>
              </a:buClr>
              <a:buFont typeface="Arial"/>
              <a:buNone/>
            </a:pPr>
            <a:endParaRPr lang="en-US" sz="2500" dirty="0" smtClean="0">
              <a:solidFill>
                <a:schemeClr val="dk1"/>
              </a:solidFill>
              <a:latin typeface="Arial"/>
              <a:ea typeface="Arial"/>
              <a:cs typeface="Arial"/>
              <a:sym typeface="Arial"/>
            </a:endParaRPr>
          </a:p>
          <a:p>
            <a:pPr indent="-222250">
              <a:lnSpc>
                <a:spcPct val="80000"/>
              </a:lnSpc>
              <a:spcBef>
                <a:spcPts val="640"/>
              </a:spcBef>
              <a:buClr>
                <a:schemeClr val="dk1"/>
              </a:buClr>
              <a:buFont typeface="Arial"/>
              <a:buNone/>
            </a:pPr>
            <a:endParaRPr lang="en-US" sz="25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09149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6"/>
          <p:cNvSpPr txBox="1">
            <a:spLocks noGrp="1"/>
          </p:cNvSpPr>
          <p:nvPr>
            <p:ph type="title"/>
          </p:nvPr>
        </p:nvSpPr>
        <p:spPr>
          <a:xfrm>
            <a:off x="1177378" y="18331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C00000"/>
                </a:solidFill>
                <a:latin typeface="Arial"/>
                <a:ea typeface="Arial"/>
                <a:cs typeface="Arial"/>
                <a:sym typeface="Arial"/>
              </a:rPr>
              <a:t>Kingdom of Saudi Arabia</a:t>
            </a:r>
          </a:p>
        </p:txBody>
      </p:sp>
      <p:sp>
        <p:nvSpPr>
          <p:cNvPr id="2" name="Прямоугольник 1"/>
          <p:cNvSpPr/>
          <p:nvPr/>
        </p:nvSpPr>
        <p:spPr>
          <a:xfrm>
            <a:off x="692728" y="1366911"/>
            <a:ext cx="10931236" cy="5342488"/>
          </a:xfrm>
          <a:prstGeom prst="rect">
            <a:avLst/>
          </a:prstGeom>
        </p:spPr>
        <p:txBody>
          <a:bodyPr wrap="square">
            <a:spAutoFit/>
          </a:bodyPr>
          <a:lstStyle/>
          <a:p>
            <a:pPr marL="342900" lvl="0" indent="-400050">
              <a:spcBef>
                <a:spcPts val="500"/>
              </a:spcBef>
              <a:buClr>
                <a:schemeClr val="dk1"/>
              </a:buClr>
              <a:buSzPct val="100000"/>
              <a:buFont typeface="Arial"/>
              <a:buChar char="●"/>
            </a:pPr>
            <a:r>
              <a:rPr lang="en-US" sz="2800" dirty="0">
                <a:solidFill>
                  <a:schemeClr val="dk1"/>
                </a:solidFill>
                <a:latin typeface="Times New Roman" panose="02020603050405020304" pitchFamily="18" charset="0"/>
                <a:ea typeface="Arial"/>
                <a:cs typeface="Times New Roman" panose="02020603050405020304" pitchFamily="18" charset="0"/>
                <a:sym typeface="Arial"/>
              </a:rPr>
              <a:t>Justice in Saudi Arabia is administered by a system of religious courts according to the kingdom's strict interpretation of the Sharia law.</a:t>
            </a:r>
          </a:p>
          <a:p>
            <a:pPr lvl="0" indent="-57150">
              <a:lnSpc>
                <a:spcPct val="90000"/>
              </a:lnSpc>
              <a:spcBef>
                <a:spcPts val="560"/>
              </a:spcBef>
              <a:buClr>
                <a:schemeClr val="dk1"/>
              </a:buClr>
              <a:buSzPct val="100000"/>
              <a:buFont typeface="Arial"/>
              <a:buChar char="●"/>
            </a:pPr>
            <a:r>
              <a:rPr lang="en-US" sz="2800" dirty="0">
                <a:solidFill>
                  <a:srgbClr val="FF0000"/>
                </a:solidFill>
                <a:latin typeface="Times New Roman" panose="02020603050405020304" pitchFamily="18" charset="0"/>
                <a:cs typeface="Times New Roman" panose="02020603050405020304" pitchFamily="18" charset="0"/>
              </a:rPr>
              <a:t>Sharia Law (Islamic law) - </a:t>
            </a:r>
            <a:r>
              <a:rPr lang="en-US" sz="2800" dirty="0">
                <a:solidFill>
                  <a:srgbClr val="FF0000"/>
                </a:solidFill>
                <a:highlight>
                  <a:srgbClr val="FFFFFF"/>
                </a:highlight>
                <a:latin typeface="Times New Roman" panose="02020603050405020304" pitchFamily="18" charset="0"/>
                <a:cs typeface="Times New Roman" panose="02020603050405020304" pitchFamily="18" charset="0"/>
              </a:rPr>
              <a:t>the moral code and religious law of Islam based on the Quran and the teachings of Muhammed.</a:t>
            </a:r>
            <a:r>
              <a:rPr lang="en-US" sz="2800" dirty="0">
                <a:solidFill>
                  <a:srgbClr val="000000"/>
                </a:solidFill>
                <a:highlight>
                  <a:srgbClr val="FFFFFF"/>
                </a:highlight>
                <a:latin typeface="Times New Roman" panose="02020603050405020304" pitchFamily="18" charset="0"/>
                <a:cs typeface="Times New Roman" panose="02020603050405020304" pitchFamily="18" charset="0"/>
              </a:rPr>
              <a:t> It is considered </a:t>
            </a:r>
            <a:r>
              <a:rPr lang="en-US" sz="2800" dirty="0">
                <a:solidFill>
                  <a:srgbClr val="FF0000"/>
                </a:solidFill>
                <a:highlight>
                  <a:srgbClr val="FFFFFF"/>
                </a:highlight>
                <a:latin typeface="Times New Roman" panose="02020603050405020304" pitchFamily="18" charset="0"/>
                <a:cs typeface="Times New Roman" panose="02020603050405020304" pitchFamily="18" charset="0"/>
              </a:rPr>
              <a:t>the law of Allah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00"/>
                </a:solidFill>
                <a:highlight>
                  <a:srgbClr val="FFFFFF"/>
                </a:highlight>
                <a:latin typeface="Times New Roman" panose="02020603050405020304" pitchFamily="18" charset="0"/>
                <a:cs typeface="Times New Roman" panose="02020603050405020304" pitchFamily="18" charset="0"/>
              </a:rPr>
              <a:t>Sharia deals with many topics addressed by secular law, including crime, politics, and economics, as well as personal matters such as hygiene, diet, prayer, and fasting. </a:t>
            </a:r>
          </a:p>
          <a:p>
            <a:pPr marL="342900" lvl="0" indent="-342900">
              <a:lnSpc>
                <a:spcPct val="80000"/>
              </a:lnSpc>
              <a:spcBef>
                <a:spcPts val="560"/>
              </a:spcBef>
              <a:buClr>
                <a:srgbClr val="000000"/>
              </a:buClr>
              <a:buSzPct val="60714"/>
              <a:buFont typeface="Arial"/>
              <a:buChar char="●"/>
            </a:pPr>
            <a:r>
              <a:rPr lang="en-US" sz="2800" dirty="0">
                <a:solidFill>
                  <a:srgbClr val="FF0000"/>
                </a:solidFill>
                <a:latin typeface="Times New Roman" panose="02020603050405020304" pitchFamily="18" charset="0"/>
                <a:ea typeface="Arial"/>
                <a:cs typeface="Times New Roman" panose="02020603050405020304" pitchFamily="18" charset="0"/>
                <a:sym typeface="Arial"/>
              </a:rPr>
              <a:t>Public punishment includes: stoning, amputation, flogging and hanging</a:t>
            </a: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a:t>
            </a:r>
            <a:r>
              <a:rPr lang="en-US" sz="2800" dirty="0">
                <a:solidFill>
                  <a:srgbClr val="FF0000"/>
                </a:solidFill>
                <a:latin typeface="Arial"/>
                <a:ea typeface="Arial"/>
                <a:cs typeface="Arial"/>
                <a:sym typeface="Arial"/>
              </a:rPr>
              <a:t> The government tightly controls content in domestic media</a:t>
            </a:r>
            <a:r>
              <a:rPr lang="en-US" sz="2800" dirty="0">
                <a:solidFill>
                  <a:srgbClr val="000000"/>
                </a:solidFill>
                <a:latin typeface="Arial"/>
                <a:ea typeface="Arial"/>
                <a:cs typeface="Arial"/>
                <a:sym typeface="Arial"/>
              </a:rPr>
              <a:t> and controls regional print and satellite television coverage. </a:t>
            </a:r>
          </a:p>
          <a:p>
            <a:pPr marL="342900" lvl="0" indent="-342900">
              <a:lnSpc>
                <a:spcPct val="80000"/>
              </a:lnSpc>
              <a:spcBef>
                <a:spcPts val="560"/>
              </a:spcBef>
              <a:buClr>
                <a:srgbClr val="000000"/>
              </a:buClr>
              <a:buSzPct val="60714"/>
              <a:buFont typeface="Arial"/>
              <a:buChar char="●"/>
            </a:pPr>
            <a:r>
              <a:rPr lang="en-US" sz="2800" dirty="0">
                <a:solidFill>
                  <a:srgbClr val="000000"/>
                </a:solidFill>
                <a:latin typeface="Arial"/>
                <a:ea typeface="Arial"/>
                <a:cs typeface="Arial"/>
                <a:sym typeface="Arial"/>
              </a:rPr>
              <a:t>Members of the royal family own major shares in news outlets across the region. </a:t>
            </a:r>
          </a:p>
          <a:p>
            <a:pPr marL="342900" lvl="0" indent="-400050">
              <a:spcBef>
                <a:spcPts val="500"/>
              </a:spcBef>
              <a:buClr>
                <a:srgbClr val="FF0000"/>
              </a:buClr>
              <a:buSzPct val="100000"/>
              <a:buFont typeface="Arial"/>
              <a:buChar char="●"/>
            </a:pPr>
            <a:endParaRPr lang="en-US" sz="2800" dirty="0">
              <a:solidFill>
                <a:schemeClr val="dk1"/>
              </a:solidFill>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1164640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6"/>
          <p:cNvSpPr txBox="1">
            <a:spLocks noGrp="1"/>
          </p:cNvSpPr>
          <p:nvPr>
            <p:ph type="title"/>
          </p:nvPr>
        </p:nvSpPr>
        <p:spPr>
          <a:xfrm>
            <a:off x="1177378" y="18331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C00000"/>
                </a:solidFill>
                <a:latin typeface="Arial"/>
                <a:ea typeface="Arial"/>
                <a:cs typeface="Arial"/>
                <a:sym typeface="Arial"/>
              </a:rPr>
              <a:t>Kingdom of Saudi Arabia</a:t>
            </a:r>
          </a:p>
        </p:txBody>
      </p:sp>
      <p:sp>
        <p:nvSpPr>
          <p:cNvPr id="3" name="Прямоугольник 2"/>
          <p:cNvSpPr/>
          <p:nvPr/>
        </p:nvSpPr>
        <p:spPr>
          <a:xfrm>
            <a:off x="189780" y="1326311"/>
            <a:ext cx="11448037" cy="5262979"/>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Saudi Arabia’s legislature is called the Consultative Council.</a:t>
            </a:r>
          </a:p>
          <a:p>
            <a:pPr marL="457200"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It can propose legislation to the king, but has no legal powers itself.</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There are 150 members and a chairman that is chosen by the king to serve 4-year terms.</a:t>
            </a:r>
          </a:p>
          <a:p>
            <a:pPr marL="457200" indent="-457200">
              <a:buFont typeface="Arial" panose="020B0604020202020204" pitchFamily="34" charset="0"/>
              <a:buChar char="•"/>
            </a:pP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The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king chooses two-thirds of the members of the Council, while men in the country vote for the remaining one-third of the members.</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 Council mostly consists of members of the royal family</a:t>
            </a: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a:t>
            </a:r>
          </a:p>
          <a:p>
            <a:pPr marL="594360" indent="-457200">
              <a:buClr>
                <a:schemeClr val="tx1">
                  <a:shade val="95000"/>
                </a:schemeClr>
              </a:buClr>
              <a:buFont typeface="Arial" panose="020B0604020202020204" pitchFamily="34" charset="0"/>
              <a:buChar char="•"/>
              <a:defRP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In 2004, the Saudi government began allowing men who are 21 and older to vote for half of their local officials.</a:t>
            </a:r>
          </a:p>
          <a:p>
            <a:pPr marL="1051560" lvl="1" indent="-457200">
              <a:buClr>
                <a:schemeClr val="tx1">
                  <a:shade val="95000"/>
                </a:schemeClr>
              </a:buClr>
              <a:buFont typeface="Arial" panose="020B0604020202020204" pitchFamily="34" charset="0"/>
              <a:buChar char="•"/>
              <a:defRP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Men also vote for one-third of the members of the legislature.</a:t>
            </a:r>
          </a:p>
          <a:p>
            <a:pPr marL="1051560" lvl="1" indent="-457200">
              <a:buClr>
                <a:schemeClr val="tx1">
                  <a:shade val="95000"/>
                </a:schemeClr>
              </a:buClr>
              <a:buFont typeface="Arial" panose="020B0604020202020204" pitchFamily="34" charset="0"/>
              <a:buChar char="•"/>
              <a:defRP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There are no political parties in Saudi Arabia.</a:t>
            </a:r>
          </a:p>
          <a:p>
            <a:pPr marL="914400" lvl="1" indent="-457200">
              <a:buFont typeface="Arial" panose="020B0604020202020204" pitchFamily="34" charset="0"/>
              <a:buChar char="•"/>
            </a:pP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4249166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6"/>
          <p:cNvSpPr txBox="1">
            <a:spLocks noGrp="1"/>
          </p:cNvSpPr>
          <p:nvPr>
            <p:ph type="title"/>
          </p:nvPr>
        </p:nvSpPr>
        <p:spPr>
          <a:xfrm>
            <a:off x="1177378" y="18331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C00000"/>
                </a:solidFill>
                <a:latin typeface="Arial"/>
                <a:ea typeface="Arial"/>
                <a:cs typeface="Arial"/>
                <a:sym typeface="Arial"/>
              </a:rPr>
              <a:t>Kingdom of Saudi Arabia</a:t>
            </a:r>
          </a:p>
        </p:txBody>
      </p:sp>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545" y="1326311"/>
            <a:ext cx="6858000" cy="4566805"/>
          </a:xfrm>
          <a:prstGeom prst="rect">
            <a:avLst/>
          </a:prstGeom>
          <a:ln w="38100">
            <a:solidFill>
              <a:schemeClr val="tx1"/>
            </a:solidFill>
          </a:ln>
          <a:effectLst>
            <a:outerShdw blurRad="292100" dist="139700" dir="2700000" algn="tl" rotWithShape="0">
              <a:srgbClr val="333333">
                <a:alpha val="65000"/>
              </a:srgbClr>
            </a:outerShdw>
          </a:effectLst>
        </p:spPr>
      </p:pic>
      <p:sp>
        <p:nvSpPr>
          <p:cNvPr id="2" name="Прямоугольник 1"/>
          <p:cNvSpPr/>
          <p:nvPr/>
        </p:nvSpPr>
        <p:spPr>
          <a:xfrm>
            <a:off x="3354239" y="6095283"/>
            <a:ext cx="4998611" cy="369332"/>
          </a:xfrm>
          <a:prstGeom prst="rect">
            <a:avLst/>
          </a:prstGeom>
        </p:spPr>
        <p:txBody>
          <a:bodyPr wrap="none">
            <a:spAutoFit/>
          </a:bodyPr>
          <a:lstStyle/>
          <a:p>
            <a:pPr algn="ctr"/>
            <a:r>
              <a:rPr lang="en-US" dirty="0">
                <a:latin typeface="KBScaredStraight" panose="02000603000000000000" pitchFamily="2" charset="0"/>
                <a:ea typeface="KBScaredStraight" panose="02000603000000000000" pitchFamily="2" charset="0"/>
              </a:rPr>
              <a:t>Consultative Assembly of Saudi Arabia in Riyadh</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56661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2" name="Прямоугольник 1"/>
          <p:cNvSpPr/>
          <p:nvPr/>
        </p:nvSpPr>
        <p:spPr>
          <a:xfrm>
            <a:off x="720436" y="1336488"/>
            <a:ext cx="11014364" cy="4358116"/>
          </a:xfrm>
          <a:prstGeom prst="rect">
            <a:avLst/>
          </a:prstGeom>
        </p:spPr>
        <p:txBody>
          <a:bodyPr wrap="square">
            <a:spAutoFit/>
          </a:bodyPr>
          <a:lstStyle/>
          <a:p>
            <a:pPr>
              <a:lnSpc>
                <a:spcPct val="90000"/>
              </a:lnSpc>
            </a:pPr>
            <a:r>
              <a:rPr lang="en-US" altLang="ru-RU"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“Middle East”:</a:t>
            </a:r>
            <a:r>
              <a:rPr lang="en-US" altLang="ru-RU" sz="2800" dirty="0">
                <a:latin typeface="Times New Roman" panose="02020603050405020304" pitchFamily="18" charset="0"/>
                <a:cs typeface="Times New Roman" panose="02020603050405020304" pitchFamily="18" charset="0"/>
              </a:rPr>
              <a:t> Unspecific British term</a:t>
            </a:r>
          </a:p>
          <a:p>
            <a:pPr>
              <a:lnSpc>
                <a:spcPct val="90000"/>
              </a:lnSpc>
            </a:pPr>
            <a:r>
              <a:rPr lang="en-US" altLang="ru-RU" sz="2800" dirty="0">
                <a:latin typeface="Times New Roman" panose="02020603050405020304" pitchFamily="18" charset="0"/>
                <a:cs typeface="Times New Roman" panose="02020603050405020304" pitchFamily="18" charset="0"/>
              </a:rPr>
              <a:t>Area stretching from Libya in the west to Turkey in the north, to Yemen in the south, to Iran in the east (Sudan &amp; Turkey are sometimes included)</a:t>
            </a:r>
          </a:p>
          <a:p>
            <a:pPr>
              <a:lnSpc>
                <a:spcPct val="90000"/>
              </a:lnSpc>
            </a:pPr>
            <a:r>
              <a:rPr lang="en-US" altLang="ru-RU" sz="2800" dirty="0">
                <a:latin typeface="Times New Roman" panose="02020603050405020304" pitchFamily="18" charset="0"/>
                <a:cs typeface="Times New Roman" panose="02020603050405020304" pitchFamily="18" charset="0"/>
              </a:rPr>
              <a:t>With the exception of Turkey, Iran and Israel, all of these countries are part of the (22 members) </a:t>
            </a:r>
            <a:r>
              <a:rPr lang="en-US" altLang="ru-RU" sz="2800" b="1" dirty="0">
                <a:latin typeface="Times New Roman" panose="02020603050405020304" pitchFamily="18" charset="0"/>
                <a:cs typeface="Times New Roman" panose="02020603050405020304" pitchFamily="18" charset="0"/>
              </a:rPr>
              <a:t>League of Arab States</a:t>
            </a:r>
            <a:r>
              <a:rPr lang="en-US" altLang="ru-RU" sz="2800" dirty="0">
                <a:latin typeface="Times New Roman" panose="02020603050405020304" pitchFamily="18" charset="0"/>
                <a:cs typeface="Times New Roman" panose="02020603050405020304" pitchFamily="18" charset="0"/>
              </a:rPr>
              <a:t>, all the majority of citizens are </a:t>
            </a:r>
            <a:r>
              <a:rPr lang="en-US" altLang="ru-RU" sz="2800" b="1" dirty="0">
                <a:latin typeface="Times New Roman" panose="02020603050405020304" pitchFamily="18" charset="0"/>
                <a:cs typeface="Times New Roman" panose="02020603050405020304" pitchFamily="18" charset="0"/>
              </a:rPr>
              <a:t>Arabs</a:t>
            </a:r>
            <a:r>
              <a:rPr lang="en-US" altLang="ru-RU" sz="2800" dirty="0">
                <a:latin typeface="Times New Roman" panose="02020603050405020304" pitchFamily="18" charset="0"/>
                <a:cs typeface="Times New Roman" panose="02020603050405020304" pitchFamily="18" charset="0"/>
              </a:rPr>
              <a:t>. </a:t>
            </a:r>
          </a:p>
          <a:p>
            <a:pPr>
              <a:lnSpc>
                <a:spcPct val="90000"/>
              </a:lnSpc>
            </a:pPr>
            <a:r>
              <a:rPr lang="en-US" altLang="ru-RU" sz="2800" b="1" dirty="0">
                <a:latin typeface="Times New Roman" panose="02020603050405020304" pitchFamily="18" charset="0"/>
                <a:cs typeface="Times New Roman" panose="02020603050405020304" pitchFamily="18" charset="0"/>
              </a:rPr>
              <a:t>Arabs = </a:t>
            </a:r>
            <a:r>
              <a:rPr lang="en-US" altLang="ru-RU" sz="2800" dirty="0">
                <a:latin typeface="Times New Roman" panose="02020603050405020304" pitchFamily="18" charset="0"/>
                <a:cs typeface="Times New Roman" panose="02020603050405020304" pitchFamily="18" charset="0"/>
              </a:rPr>
              <a:t>People whose first language is Arabic (</a:t>
            </a:r>
            <a:r>
              <a:rPr lang="en-US" altLang="ru-RU" sz="2800" dirty="0">
                <a:latin typeface="Times New Roman" panose="02020603050405020304" pitchFamily="18" charset="0"/>
                <a:cs typeface="Times New Roman" panose="02020603050405020304" pitchFamily="18" charset="0"/>
                <a:sym typeface="Symbol" panose="05050102010706020507" pitchFamily="18" charset="2"/>
              </a:rPr>
              <a:t> Hispanics in the U.S.)</a:t>
            </a:r>
          </a:p>
          <a:p>
            <a:pPr>
              <a:lnSpc>
                <a:spcPct val="90000"/>
              </a:lnSpc>
            </a:pPr>
            <a:r>
              <a:rPr lang="en-US" altLang="ru-RU" sz="2800" dirty="0">
                <a:latin typeface="Times New Roman" panose="02020603050405020304" pitchFamily="18" charset="0"/>
                <a:cs typeface="Times New Roman" panose="02020603050405020304" pitchFamily="18" charset="0"/>
                <a:sym typeface="Symbol" panose="05050102010706020507" pitchFamily="18" charset="2"/>
              </a:rPr>
              <a:t>Languages: Arabic, Hebrew, Farsi (Turkish?)</a:t>
            </a:r>
          </a:p>
          <a:p>
            <a:pPr>
              <a:lnSpc>
                <a:spcPct val="90000"/>
              </a:lnSpc>
            </a:pPr>
            <a:r>
              <a:rPr lang="en-US" altLang="ru-RU" sz="2800" dirty="0">
                <a:latin typeface="Times New Roman" panose="02020603050405020304" pitchFamily="18" charset="0"/>
                <a:cs typeface="Times New Roman" panose="02020603050405020304" pitchFamily="18" charset="0"/>
                <a:sym typeface="Symbol" panose="05050102010706020507" pitchFamily="18" charset="2"/>
              </a:rPr>
              <a:t>Most </a:t>
            </a:r>
            <a:r>
              <a:rPr lang="en-US" altLang="ru-RU" sz="2800" dirty="0">
                <a:latin typeface="Times New Roman" panose="02020603050405020304" pitchFamily="18" charset="0"/>
                <a:cs typeface="Times New Roman" panose="02020603050405020304" pitchFamily="18" charset="0"/>
              </a:rPr>
              <a:t>Arabs are </a:t>
            </a:r>
            <a:r>
              <a:rPr lang="en-US" altLang="ru-RU" sz="2800" b="1" dirty="0">
                <a:latin typeface="Times New Roman" panose="02020603050405020304" pitchFamily="18" charset="0"/>
                <a:cs typeface="Times New Roman" panose="02020603050405020304" pitchFamily="18" charset="0"/>
              </a:rPr>
              <a:t>Muslims </a:t>
            </a:r>
            <a:r>
              <a:rPr lang="en-US" altLang="ru-RU" sz="2800" dirty="0">
                <a:latin typeface="Times New Roman" panose="02020603050405020304" pitchFamily="18" charset="0"/>
                <a:cs typeface="Times New Roman" panose="02020603050405020304" pitchFamily="18" charset="0"/>
              </a:rPr>
              <a:t>(but many Arabs are </a:t>
            </a:r>
            <a:r>
              <a:rPr lang="en-US" altLang="ru-RU" sz="2800" b="1" dirty="0">
                <a:latin typeface="Times New Roman" panose="02020603050405020304" pitchFamily="18" charset="0"/>
                <a:cs typeface="Times New Roman" panose="02020603050405020304" pitchFamily="18" charset="0"/>
              </a:rPr>
              <a:t>Christian</a:t>
            </a:r>
            <a:r>
              <a:rPr lang="en-US" altLang="ru-RU" sz="2800" dirty="0">
                <a:latin typeface="Times New Roman" panose="02020603050405020304" pitchFamily="18" charset="0"/>
                <a:cs typeface="Times New Roman" panose="02020603050405020304" pitchFamily="18" charset="0"/>
              </a:rPr>
              <a:t> and </a:t>
            </a:r>
            <a:r>
              <a:rPr lang="en-US" altLang="ru-RU" sz="2800" b="1" dirty="0">
                <a:latin typeface="Times New Roman" panose="02020603050405020304" pitchFamily="18" charset="0"/>
                <a:cs typeface="Times New Roman" panose="02020603050405020304" pitchFamily="18" charset="0"/>
              </a:rPr>
              <a:t>Jewish</a:t>
            </a:r>
            <a:r>
              <a:rPr lang="en-US" altLang="ru-RU" sz="2800" dirty="0">
                <a:latin typeface="Times New Roman" panose="02020603050405020304" pitchFamily="18" charset="0"/>
                <a:cs typeface="Times New Roman" panose="02020603050405020304" pitchFamily="18" charset="0"/>
              </a:rPr>
              <a:t>, as in Lebanon, Syria, Egypt, and Palestine. </a:t>
            </a:r>
          </a:p>
          <a:p>
            <a:pPr>
              <a:lnSpc>
                <a:spcPct val="90000"/>
              </a:lnSpc>
            </a:pPr>
            <a:r>
              <a:rPr lang="en-US" altLang="ru-RU" sz="2800" dirty="0">
                <a:latin typeface="Times New Roman" panose="02020603050405020304" pitchFamily="18" charset="0"/>
                <a:cs typeface="Times New Roman" panose="02020603050405020304" pitchFamily="18" charset="0"/>
              </a:rPr>
              <a:t>Main groups within the Islamic community are </a:t>
            </a:r>
            <a:r>
              <a:rPr lang="en-US" altLang="ru-RU" sz="2800" b="1" dirty="0">
                <a:latin typeface="Times New Roman" panose="02020603050405020304" pitchFamily="18" charset="0"/>
                <a:cs typeface="Times New Roman" panose="02020603050405020304" pitchFamily="18" charset="0"/>
              </a:rPr>
              <a:t>Sunni </a:t>
            </a:r>
            <a:r>
              <a:rPr lang="en-US" altLang="ru-RU" sz="2800" dirty="0">
                <a:latin typeface="Times New Roman" panose="02020603050405020304" pitchFamily="18" charset="0"/>
                <a:cs typeface="Times New Roman" panose="02020603050405020304" pitchFamily="18" charset="0"/>
              </a:rPr>
              <a:t>and </a:t>
            </a:r>
            <a:r>
              <a:rPr lang="en-US" altLang="ru-RU" sz="2800" b="1" dirty="0">
                <a:latin typeface="Times New Roman" panose="02020603050405020304" pitchFamily="18" charset="0"/>
                <a:cs typeface="Times New Roman" panose="02020603050405020304" pitchFamily="18" charset="0"/>
              </a:rPr>
              <a:t>Shiite</a:t>
            </a:r>
            <a:r>
              <a:rPr lang="en-US" altLang="ru-RU" sz="2800" dirty="0">
                <a:latin typeface="Times New Roman" panose="02020603050405020304" pitchFamily="18" charset="0"/>
                <a:cs typeface="Times New Roman" panose="02020603050405020304" pitchFamily="18" charset="0"/>
              </a:rPr>
              <a:t>.</a:t>
            </a:r>
            <a:endParaRPr lang="es-ES" alt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985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6" name="Shape 106"/>
          <p:cNvSpPr txBox="1">
            <a:spLocks noGrp="1"/>
          </p:cNvSpPr>
          <p:nvPr>
            <p:ph type="title"/>
          </p:nvPr>
        </p:nvSpPr>
        <p:spPr>
          <a:xfrm>
            <a:off x="1177378" y="183311"/>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b="0" i="0" u="none" strike="noStrike" cap="none" baseline="0" dirty="0">
                <a:solidFill>
                  <a:srgbClr val="C00000"/>
                </a:solidFill>
                <a:latin typeface="Arial"/>
                <a:ea typeface="Arial"/>
                <a:cs typeface="Arial"/>
                <a:sym typeface="Arial"/>
              </a:rPr>
              <a:t>Kingdom of Saudi Arabia</a:t>
            </a:r>
          </a:p>
        </p:txBody>
      </p:sp>
      <p:sp>
        <p:nvSpPr>
          <p:cNvPr id="7" name="Shape 164"/>
          <p:cNvSpPr txBox="1">
            <a:spLocks/>
          </p:cNvSpPr>
          <p:nvPr/>
        </p:nvSpPr>
        <p:spPr>
          <a:xfrm>
            <a:off x="189781" y="1304745"/>
            <a:ext cx="7693455" cy="5331582"/>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lnSpc>
                <a:spcPct val="80000"/>
              </a:lnSpc>
              <a:spcBef>
                <a:spcPts val="560"/>
              </a:spcBef>
              <a:buClr>
                <a:srgbClr val="000000"/>
              </a:buClr>
              <a:buSzPct val="60714"/>
              <a:buFont typeface="Arial"/>
              <a:buChar char="●"/>
            </a:pPr>
            <a:r>
              <a:rPr lang="en-US" sz="2800" dirty="0">
                <a:solidFill>
                  <a:srgbClr val="000000"/>
                </a:solidFill>
                <a:latin typeface="Arial"/>
                <a:ea typeface="Arial"/>
                <a:cs typeface="Arial"/>
                <a:sym typeface="Arial"/>
              </a:rPr>
              <a:t>Government officials have banned/punished journalists who publish articles deemed offensive to the country’s powerful religious establishment or the ruling authorities. </a:t>
            </a:r>
          </a:p>
          <a:p>
            <a:pPr lvl="0">
              <a:lnSpc>
                <a:spcPct val="80000"/>
              </a:lnSpc>
              <a:spcBef>
                <a:spcPts val="560"/>
              </a:spcBef>
              <a:buClr>
                <a:srgbClr val="000000"/>
              </a:buClr>
              <a:buSzPct val="60714"/>
              <a:buFont typeface="Arial"/>
              <a:buChar char="●"/>
            </a:pPr>
            <a:r>
              <a:rPr lang="en-US" sz="2800" dirty="0">
                <a:solidFill>
                  <a:srgbClr val="000000"/>
                </a:solidFill>
                <a:latin typeface="Arial"/>
                <a:ea typeface="Arial"/>
                <a:cs typeface="Arial"/>
                <a:sym typeface="Arial"/>
              </a:rPr>
              <a:t>The government also limits the influence of new media, blocking access to some websites that are considered immoral or anti-Saudi. </a:t>
            </a:r>
          </a:p>
          <a:p>
            <a:pPr indent="-412750">
              <a:lnSpc>
                <a:spcPct val="80000"/>
              </a:lnSpc>
              <a:spcBef>
                <a:spcPts val="640"/>
              </a:spcBef>
              <a:buClr>
                <a:srgbClr val="FF0000"/>
              </a:buClr>
              <a:buSzPct val="100000"/>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Women are not allowed to drive</a:t>
            </a: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a:t>
            </a:r>
          </a:p>
          <a:p>
            <a:pPr indent="-412750">
              <a:lnSpc>
                <a:spcPct val="80000"/>
              </a:lnSpc>
              <a:spcBef>
                <a:spcPts val="640"/>
              </a:spcBef>
              <a:buClr>
                <a:srgbClr val="FF0000"/>
              </a:buClr>
              <a:buSzPct val="100000"/>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Women must wear </a:t>
            </a:r>
            <a:r>
              <a:rPr lang="en-US" sz="2800" dirty="0" err="1" smtClean="0">
                <a:solidFill>
                  <a:srgbClr val="FF0000"/>
                </a:solidFill>
                <a:latin typeface="Times New Roman" panose="02020603050405020304" pitchFamily="18" charset="0"/>
                <a:ea typeface="Arial"/>
                <a:cs typeface="Times New Roman" panose="02020603050405020304" pitchFamily="18" charset="0"/>
                <a:sym typeface="Arial"/>
              </a:rPr>
              <a:t>abaya</a:t>
            </a: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 at all times.</a:t>
            </a:r>
          </a:p>
          <a:p>
            <a:pPr indent="-412750">
              <a:lnSpc>
                <a:spcPct val="80000"/>
              </a:lnSpc>
              <a:spcBef>
                <a:spcPts val="640"/>
              </a:spcBef>
              <a:buClr>
                <a:srgbClr val="FF0000"/>
              </a:buClr>
              <a:buSzPct val="100000"/>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No gambling, alcohol, Western movies/</a:t>
            </a:r>
            <a:r>
              <a:rPr lang="en-US" sz="2800" dirty="0" err="1" smtClean="0">
                <a:solidFill>
                  <a:srgbClr val="FF0000"/>
                </a:solidFill>
                <a:latin typeface="Times New Roman" panose="02020603050405020304" pitchFamily="18" charset="0"/>
                <a:ea typeface="Arial"/>
                <a:cs typeface="Times New Roman" panose="02020603050405020304" pitchFamily="18" charset="0"/>
                <a:sym typeface="Arial"/>
              </a:rPr>
              <a:t>tv</a:t>
            </a:r>
            <a:endParaRPr lang="en-US" sz="2800" dirty="0" smtClean="0">
              <a:solidFill>
                <a:srgbClr val="FF0000"/>
              </a:solidFill>
              <a:latin typeface="Times New Roman" panose="02020603050405020304" pitchFamily="18" charset="0"/>
              <a:ea typeface="Arial"/>
              <a:cs typeface="Times New Roman" panose="02020603050405020304" pitchFamily="18" charset="0"/>
              <a:sym typeface="Arial"/>
            </a:endParaRPr>
          </a:p>
          <a:p>
            <a:pPr indent="-412750">
              <a:lnSpc>
                <a:spcPct val="80000"/>
              </a:lnSpc>
              <a:spcBef>
                <a:spcPts val="640"/>
              </a:spcBef>
              <a:buClr>
                <a:schemeClr val="dk1"/>
              </a:buClr>
              <a:buSzPct val="100000"/>
              <a:buFont typeface="Arial"/>
              <a:buChar char="●"/>
            </a:pPr>
            <a:r>
              <a:rPr lang="en-US" sz="2800" dirty="0" smtClean="0">
                <a:solidFill>
                  <a:schemeClr val="dk1"/>
                </a:solidFill>
                <a:latin typeface="Times New Roman" panose="02020603050405020304" pitchFamily="18" charset="0"/>
                <a:ea typeface="Arial"/>
                <a:cs typeface="Times New Roman" panose="02020603050405020304" pitchFamily="18" charset="0"/>
                <a:sym typeface="Arial"/>
              </a:rPr>
              <a:t>Restaurants have separate sections for men and women.</a:t>
            </a:r>
          </a:p>
          <a:p>
            <a:pPr indent="-412750">
              <a:lnSpc>
                <a:spcPct val="80000"/>
              </a:lnSpc>
              <a:spcBef>
                <a:spcPts val="640"/>
              </a:spcBef>
              <a:buClr>
                <a:srgbClr val="FF0000"/>
              </a:buClr>
              <a:buSzPct val="100000"/>
              <a:buFont typeface="Arial"/>
              <a:buChar char="●"/>
            </a:pPr>
            <a:r>
              <a:rPr lang="en-US" sz="2800" dirty="0" smtClean="0">
                <a:solidFill>
                  <a:srgbClr val="FF0000"/>
                </a:solidFill>
                <a:latin typeface="Times New Roman" panose="02020603050405020304" pitchFamily="18" charset="0"/>
                <a:ea typeface="Arial"/>
                <a:cs typeface="Times New Roman" panose="02020603050405020304" pitchFamily="18" charset="0"/>
                <a:sym typeface="Arial"/>
              </a:rPr>
              <a:t>Everything stops for prayer 5 times a day.</a:t>
            </a:r>
          </a:p>
          <a:p>
            <a:pPr indent="-412750">
              <a:lnSpc>
                <a:spcPct val="80000"/>
              </a:lnSpc>
              <a:spcBef>
                <a:spcPts val="640"/>
              </a:spcBef>
              <a:buClr>
                <a:srgbClr val="FF0000"/>
              </a:buClr>
              <a:buSzPct val="100000"/>
              <a:buFont typeface="Arial"/>
              <a:buChar char="●"/>
            </a:pPr>
            <a:endParaRPr lang="en-US" sz="2800" dirty="0" smtClean="0">
              <a:solidFill>
                <a:srgbClr val="FF0000"/>
              </a:solidFill>
              <a:latin typeface="Times New Roman" panose="02020603050405020304" pitchFamily="18" charset="0"/>
              <a:ea typeface="Arial"/>
              <a:cs typeface="Times New Roman" panose="02020603050405020304" pitchFamily="18" charset="0"/>
              <a:sym typeface="Arial"/>
            </a:endParaRPr>
          </a:p>
          <a:p>
            <a:pPr indent="-222250">
              <a:lnSpc>
                <a:spcPct val="80000"/>
              </a:lnSpc>
              <a:spcBef>
                <a:spcPts val="640"/>
              </a:spcBef>
              <a:buClr>
                <a:schemeClr val="dk1"/>
              </a:buClr>
              <a:buFont typeface="Arial"/>
              <a:buNone/>
            </a:pPr>
            <a:endParaRPr lang="en-US" sz="3000" dirty="0">
              <a:solidFill>
                <a:schemeClr val="dk1"/>
              </a:solidFill>
              <a:latin typeface="Arial"/>
              <a:ea typeface="Arial"/>
              <a:cs typeface="Arial"/>
              <a:sym typeface="Arial"/>
            </a:endParaRPr>
          </a:p>
        </p:txBody>
      </p:sp>
      <p:pic>
        <p:nvPicPr>
          <p:cNvPr id="8" name="Shape 165"/>
          <p:cNvPicPr preferRelativeResize="0"/>
          <p:nvPr/>
        </p:nvPicPr>
        <p:blipFill>
          <a:blip r:embed="rId4">
            <a:alphaModFix/>
          </a:blip>
          <a:stretch>
            <a:fillRect/>
          </a:stretch>
        </p:blipFill>
        <p:spPr>
          <a:xfrm>
            <a:off x="8229601" y="1326311"/>
            <a:ext cx="3962399" cy="4800599"/>
          </a:xfrm>
          <a:prstGeom prst="rect">
            <a:avLst/>
          </a:prstGeom>
          <a:noFill/>
          <a:ln>
            <a:noFill/>
          </a:ln>
        </p:spPr>
      </p:pic>
    </p:spTree>
    <p:extLst>
      <p:ext uri="{BB962C8B-B14F-4D97-AF65-F5344CB8AC3E}">
        <p14:creationId xmlns:p14="http://schemas.microsoft.com/office/powerpoint/2010/main" val="204259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 name="Прямоугольник 2"/>
          <p:cNvSpPr/>
          <p:nvPr/>
        </p:nvSpPr>
        <p:spPr>
          <a:xfrm>
            <a:off x="4186546" y="385479"/>
            <a:ext cx="1043876" cy="646331"/>
          </a:xfrm>
          <a:prstGeom prst="rect">
            <a:avLst/>
          </a:prstGeom>
        </p:spPr>
        <p:txBody>
          <a:bodyPr wrap="none">
            <a:spAutoFit/>
          </a:bodyPr>
          <a:lstStyle/>
          <a:p>
            <a:r>
              <a:rPr lang="en-US" altLang="ru-RU" sz="3600" b="1" dirty="0">
                <a:solidFill>
                  <a:srgbClr val="CC0000"/>
                </a:solidFill>
              </a:rPr>
              <a:t>Iran</a:t>
            </a:r>
            <a:endParaRPr lang="ru-RU" sz="3600" b="1" dirty="0"/>
          </a:p>
        </p:txBody>
      </p:sp>
      <p:pic>
        <p:nvPicPr>
          <p:cNvPr id="8" name="Picture 5" descr="Grand_Ayatollah_Ali_Khamenei%2C"/>
          <p:cNvPicPr>
            <a:picLocks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8969472" y="1239982"/>
            <a:ext cx="3090908" cy="2459182"/>
          </a:xfrm>
          <a:noFill/>
        </p:spPr>
      </p:pic>
      <p:sp>
        <p:nvSpPr>
          <p:cNvPr id="4" name="Прямоугольник 3"/>
          <p:cNvSpPr/>
          <p:nvPr/>
        </p:nvSpPr>
        <p:spPr>
          <a:xfrm>
            <a:off x="304798" y="1509623"/>
            <a:ext cx="8077202" cy="4711068"/>
          </a:xfrm>
          <a:prstGeom prst="rect">
            <a:avLst/>
          </a:prstGeom>
        </p:spPr>
        <p:txBody>
          <a:bodyPr wrap="square">
            <a:spAutoFit/>
          </a:bodyPr>
          <a:lstStyle/>
          <a:p>
            <a:pPr>
              <a:lnSpc>
                <a:spcPct val="80000"/>
              </a:lnSpc>
            </a:pPr>
            <a:r>
              <a:rPr lang="en-US" altLang="ru-RU" sz="2800" dirty="0"/>
              <a:t>I</a:t>
            </a:r>
            <a:r>
              <a:rPr lang="en-US" altLang="ru-RU" sz="2800" dirty="0">
                <a:latin typeface="Times New Roman" panose="02020603050405020304" pitchFamily="18" charset="0"/>
                <a:cs typeface="Times New Roman" panose="02020603050405020304" pitchFamily="18" charset="0"/>
              </a:rPr>
              <a:t>ran is a </a:t>
            </a:r>
            <a:r>
              <a:rPr lang="en-US" altLang="ru-RU" sz="2800" dirty="0">
                <a:solidFill>
                  <a:srgbClr val="CC0000"/>
                </a:solidFill>
                <a:latin typeface="Times New Roman" panose="02020603050405020304" pitchFamily="18" charset="0"/>
                <a:cs typeface="Times New Roman" panose="02020603050405020304" pitchFamily="18" charset="0"/>
              </a:rPr>
              <a:t>theocratic republic</a:t>
            </a:r>
            <a:r>
              <a:rPr lang="en-US" altLang="ru-RU" sz="2800" dirty="0">
                <a:latin typeface="Times New Roman" panose="02020603050405020304" pitchFamily="18" charset="0"/>
                <a:cs typeface="Times New Roman" panose="02020603050405020304" pitchFamily="18" charset="0"/>
              </a:rPr>
              <a:t> with a presidential system. </a:t>
            </a:r>
          </a:p>
          <a:p>
            <a:pPr>
              <a:lnSpc>
                <a:spcPct val="80000"/>
              </a:lnSpc>
            </a:pPr>
            <a:r>
              <a:rPr lang="en-US" altLang="ru-RU" sz="2800" dirty="0" smtClean="0">
                <a:latin typeface="Times New Roman" panose="02020603050405020304" pitchFamily="18" charset="0"/>
                <a:cs typeface="Times New Roman" panose="02020603050405020304" pitchFamily="18" charset="0"/>
              </a:rPr>
              <a:t>The </a:t>
            </a:r>
            <a:r>
              <a:rPr lang="en-US" altLang="ru-RU" sz="2800" dirty="0">
                <a:latin typeface="Times New Roman" panose="02020603050405020304" pitchFamily="18" charset="0"/>
                <a:cs typeface="Times New Roman" panose="02020603050405020304" pitchFamily="18" charset="0"/>
              </a:rPr>
              <a:t>government of Iran is </a:t>
            </a:r>
            <a:r>
              <a:rPr lang="en-US" altLang="ru-RU" sz="2800" dirty="0">
                <a:solidFill>
                  <a:srgbClr val="CC0000"/>
                </a:solidFill>
                <a:latin typeface="Times New Roman" panose="02020603050405020304" pitchFamily="18" charset="0"/>
                <a:cs typeface="Times New Roman" panose="02020603050405020304" pitchFamily="18" charset="0"/>
              </a:rPr>
              <a:t>based on Islamic law</a:t>
            </a:r>
            <a:r>
              <a:rPr lang="en-US" altLang="ru-RU" sz="2800" dirty="0">
                <a:latin typeface="Times New Roman" panose="02020603050405020304" pitchFamily="18" charset="0"/>
                <a:cs typeface="Times New Roman" panose="02020603050405020304" pitchFamily="18" charset="0"/>
              </a:rPr>
              <a:t>.</a:t>
            </a:r>
          </a:p>
          <a:p>
            <a:pPr>
              <a:lnSpc>
                <a:spcPct val="80000"/>
              </a:lnSpc>
            </a:pPr>
            <a:r>
              <a:rPr lang="en-US" altLang="ru-RU" sz="2800" dirty="0" smtClean="0">
                <a:solidFill>
                  <a:srgbClr val="CC0000"/>
                </a:solidFill>
                <a:latin typeface="Times New Roman" panose="02020603050405020304" pitchFamily="18" charset="0"/>
                <a:cs typeface="Times New Roman" panose="02020603050405020304" pitchFamily="18" charset="0"/>
              </a:rPr>
              <a:t>The </a:t>
            </a:r>
            <a:r>
              <a:rPr lang="en-US" altLang="ru-RU" sz="2800" dirty="0">
                <a:solidFill>
                  <a:srgbClr val="CC0000"/>
                </a:solidFill>
                <a:latin typeface="Times New Roman" panose="02020603050405020304" pitchFamily="18" charset="0"/>
                <a:cs typeface="Times New Roman" panose="02020603050405020304" pitchFamily="18" charset="0"/>
              </a:rPr>
              <a:t>Supreme Leader of Iran</a:t>
            </a:r>
            <a:r>
              <a:rPr lang="en-US" altLang="ru-RU" sz="2800" dirty="0">
                <a:latin typeface="Times New Roman" panose="02020603050405020304" pitchFamily="18" charset="0"/>
                <a:cs typeface="Times New Roman" panose="02020603050405020304" pitchFamily="18" charset="0"/>
              </a:rPr>
              <a:t>, who is a religious leader, is the chief of state and</a:t>
            </a:r>
            <a:r>
              <a:rPr lang="en-US" altLang="ru-RU" sz="2800" dirty="0">
                <a:solidFill>
                  <a:srgbClr val="CC0000"/>
                </a:solidFill>
                <a:latin typeface="Times New Roman" panose="02020603050405020304" pitchFamily="18" charset="0"/>
                <a:cs typeface="Times New Roman" panose="02020603050405020304" pitchFamily="18" charset="0"/>
              </a:rPr>
              <a:t> has final say on all matters.</a:t>
            </a:r>
            <a:r>
              <a:rPr lang="en-US" altLang="ru-RU" sz="2800" dirty="0">
                <a:latin typeface="Times New Roman" panose="02020603050405020304" pitchFamily="18" charset="0"/>
                <a:cs typeface="Times New Roman" panose="02020603050405020304" pitchFamily="18" charset="0"/>
              </a:rPr>
              <a:t> </a:t>
            </a:r>
          </a:p>
          <a:p>
            <a:pPr>
              <a:lnSpc>
                <a:spcPct val="80000"/>
              </a:lnSpc>
            </a:pPr>
            <a:r>
              <a:rPr lang="en-US" altLang="ru-RU" sz="2800" dirty="0" smtClean="0">
                <a:latin typeface="Times New Roman" panose="02020603050405020304" pitchFamily="18" charset="0"/>
                <a:cs typeface="Times New Roman" panose="02020603050405020304" pitchFamily="18" charset="0"/>
              </a:rPr>
              <a:t>The </a:t>
            </a:r>
            <a:r>
              <a:rPr lang="en-US" altLang="ru-RU" sz="2800" dirty="0">
                <a:latin typeface="Times New Roman" panose="02020603050405020304" pitchFamily="18" charset="0"/>
                <a:cs typeface="Times New Roman" panose="02020603050405020304" pitchFamily="18" charset="0"/>
              </a:rPr>
              <a:t>Supreme Leader is commander-in-chief of the armed forces.  </a:t>
            </a:r>
            <a:endParaRPr lang="en-US" altLang="ru-RU" sz="2800" dirty="0" smtClean="0">
              <a:latin typeface="Times New Roman" panose="02020603050405020304" pitchFamily="18" charset="0"/>
              <a:cs typeface="Times New Roman" panose="02020603050405020304" pitchFamily="18" charset="0"/>
            </a:endParaRPr>
          </a:p>
          <a:p>
            <a:pPr>
              <a:lnSpc>
                <a:spcPct val="80000"/>
              </a:lnSpc>
            </a:pPr>
            <a:r>
              <a:rPr lang="en-US" altLang="ru-RU" sz="2800" dirty="0">
                <a:latin typeface="Times New Roman" panose="02020603050405020304" pitchFamily="18" charset="0"/>
                <a:cs typeface="Times New Roman" panose="02020603050405020304" pitchFamily="18" charset="0"/>
              </a:rPr>
              <a:t>The Supreme Leader is selected by the Council of Experts. </a:t>
            </a:r>
          </a:p>
          <a:p>
            <a:pPr>
              <a:lnSpc>
                <a:spcPct val="80000"/>
              </a:lnSpc>
            </a:pPr>
            <a:r>
              <a:rPr lang="en-US" altLang="ru-RU" sz="2800" dirty="0" smtClean="0">
                <a:latin typeface="Times New Roman" panose="02020603050405020304" pitchFamily="18" charset="0"/>
                <a:cs typeface="Times New Roman" panose="02020603050405020304" pitchFamily="18" charset="0"/>
              </a:rPr>
              <a:t>The </a:t>
            </a:r>
            <a:r>
              <a:rPr lang="en-US" altLang="ru-RU" sz="2800" dirty="0">
                <a:latin typeface="Times New Roman" panose="02020603050405020304" pitchFamily="18" charset="0"/>
                <a:cs typeface="Times New Roman" panose="02020603050405020304" pitchFamily="18" charset="0"/>
              </a:rPr>
              <a:t>Council of Experts, as well as the legislature and president, are elected by popular vote.</a:t>
            </a:r>
          </a:p>
          <a:p>
            <a:pPr>
              <a:lnSpc>
                <a:spcPct val="80000"/>
              </a:lnSpc>
            </a:pPr>
            <a:r>
              <a:rPr lang="en-US" altLang="ru-RU" sz="2800" dirty="0" smtClean="0">
                <a:latin typeface="Times New Roman" panose="02020603050405020304" pitchFamily="18" charset="0"/>
                <a:cs typeface="Times New Roman" panose="02020603050405020304" pitchFamily="18" charset="0"/>
              </a:rPr>
              <a:t>While </a:t>
            </a:r>
            <a:r>
              <a:rPr lang="en-US" altLang="ru-RU" sz="2800" dirty="0">
                <a:latin typeface="Times New Roman" panose="02020603050405020304" pitchFamily="18" charset="0"/>
                <a:cs typeface="Times New Roman" panose="02020603050405020304" pitchFamily="18" charset="0"/>
              </a:rPr>
              <a:t>the president is head of government, he may be removed by the Supreme Leader at any time. </a:t>
            </a:r>
          </a:p>
          <a:p>
            <a:pPr>
              <a:lnSpc>
                <a:spcPct val="80000"/>
              </a:lnSpc>
            </a:pPr>
            <a:endParaRPr lang="en-US" altLang="ru-RU" sz="2800" dirty="0">
              <a:latin typeface="Times New Roman" panose="02020603050405020304" pitchFamily="18" charset="0"/>
              <a:cs typeface="Times New Roman" panose="02020603050405020304" pitchFamily="18" charset="0"/>
            </a:endParaRPr>
          </a:p>
        </p:txBody>
      </p:sp>
      <p:pic>
        <p:nvPicPr>
          <p:cNvPr id="10" name="Picture 5" descr="Assembly_of_Experts"/>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8266110" y="3865157"/>
            <a:ext cx="3925890" cy="2355534"/>
          </a:xfrm>
          <a:noFill/>
        </p:spPr>
      </p:pic>
    </p:spTree>
    <p:extLst>
      <p:ext uri="{BB962C8B-B14F-4D97-AF65-F5344CB8AC3E}">
        <p14:creationId xmlns:p14="http://schemas.microsoft.com/office/powerpoint/2010/main" val="369832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 name="Прямоугольник 2"/>
          <p:cNvSpPr/>
          <p:nvPr/>
        </p:nvSpPr>
        <p:spPr>
          <a:xfrm>
            <a:off x="4186546" y="385479"/>
            <a:ext cx="1043876" cy="646331"/>
          </a:xfrm>
          <a:prstGeom prst="rect">
            <a:avLst/>
          </a:prstGeom>
        </p:spPr>
        <p:txBody>
          <a:bodyPr wrap="none">
            <a:spAutoFit/>
          </a:bodyPr>
          <a:lstStyle/>
          <a:p>
            <a:r>
              <a:rPr lang="en-US" altLang="ru-RU" sz="3600" b="1" dirty="0">
                <a:solidFill>
                  <a:srgbClr val="CC0000"/>
                </a:solidFill>
              </a:rPr>
              <a:t>Iran</a:t>
            </a:r>
            <a:endParaRPr lang="ru-RU" sz="3600" b="1" dirty="0"/>
          </a:p>
        </p:txBody>
      </p:sp>
      <p:sp>
        <p:nvSpPr>
          <p:cNvPr id="2" name="Прямоугольник 1"/>
          <p:cNvSpPr/>
          <p:nvPr/>
        </p:nvSpPr>
        <p:spPr>
          <a:xfrm>
            <a:off x="189781" y="1031810"/>
            <a:ext cx="8012110" cy="5970865"/>
          </a:xfrm>
          <a:prstGeom prst="rect">
            <a:avLst/>
          </a:prstGeom>
        </p:spPr>
        <p:txBody>
          <a:bodyPr wrap="square">
            <a:spAutoFit/>
          </a:bodyPr>
          <a:lstStyle/>
          <a:p>
            <a:r>
              <a:rPr lang="en-US" altLang="ru-RU" sz="2800" dirty="0">
                <a:latin typeface="Times New Roman" panose="02020603050405020304" pitchFamily="18" charset="0"/>
                <a:cs typeface="Times New Roman" panose="02020603050405020304" pitchFamily="18" charset="0"/>
              </a:rPr>
              <a:t>There is universal suffrage (voting) for </a:t>
            </a:r>
            <a:r>
              <a:rPr lang="en-US" altLang="ru-RU" sz="2800" dirty="0">
                <a:solidFill>
                  <a:srgbClr val="CC0000"/>
                </a:solidFill>
                <a:latin typeface="Times New Roman" panose="02020603050405020304" pitchFamily="18" charset="0"/>
                <a:cs typeface="Times New Roman" panose="02020603050405020304" pitchFamily="18" charset="0"/>
              </a:rPr>
              <a:t>everyone over 18.</a:t>
            </a:r>
            <a:r>
              <a:rPr lang="en-US" altLang="ru-RU" sz="2800" dirty="0">
                <a:latin typeface="Times New Roman" panose="02020603050405020304" pitchFamily="18" charset="0"/>
                <a:cs typeface="Times New Roman" panose="02020603050405020304" pitchFamily="18" charset="0"/>
              </a:rPr>
              <a:t> </a:t>
            </a:r>
          </a:p>
          <a:p>
            <a:r>
              <a:rPr lang="en-US" altLang="ru-RU" sz="2800" dirty="0">
                <a:solidFill>
                  <a:srgbClr val="CC0000"/>
                </a:solidFill>
                <a:latin typeface="Times New Roman" panose="02020603050405020304" pitchFamily="18" charset="0"/>
                <a:cs typeface="Times New Roman" panose="02020603050405020304" pitchFamily="18" charset="0"/>
              </a:rPr>
              <a:t>The role of the citizen in Iran is to obey the Supreme Leader</a:t>
            </a:r>
            <a:r>
              <a:rPr lang="en-US" altLang="ru-RU" sz="2800" dirty="0" smtClean="0">
                <a:solidFill>
                  <a:srgbClr val="CC0000"/>
                </a:solidFill>
                <a:latin typeface="Times New Roman" panose="02020603050405020304" pitchFamily="18" charset="0"/>
                <a:cs typeface="Times New Roman" panose="02020603050405020304" pitchFamily="18" charset="0"/>
              </a:rPr>
              <a:t>.</a:t>
            </a:r>
          </a:p>
          <a:p>
            <a:pPr lvl="0"/>
            <a:r>
              <a:rPr lang="en-US" sz="2800" b="1" dirty="0">
                <a:solidFill>
                  <a:schemeClr val="dk1"/>
                </a:solidFill>
                <a:latin typeface="Times New Roman" panose="02020603050405020304" pitchFamily="18" charset="0"/>
                <a:ea typeface="Arial"/>
                <a:cs typeface="Times New Roman" panose="02020603050405020304" pitchFamily="18" charset="0"/>
                <a:sym typeface="Arial"/>
              </a:rPr>
              <a:t>Flag Description:</a:t>
            </a:r>
            <a:br>
              <a:rPr lang="en-US" sz="2800" b="1" dirty="0">
                <a:solidFill>
                  <a:schemeClr val="dk1"/>
                </a:solidFill>
                <a:latin typeface="Times New Roman" panose="02020603050405020304" pitchFamily="18" charset="0"/>
                <a:ea typeface="Arial"/>
                <a:cs typeface="Times New Roman" panose="02020603050405020304" pitchFamily="18" charset="0"/>
                <a:sym typeface="Arial"/>
              </a:rPr>
            </a:br>
            <a:r>
              <a:rPr lang="en-US" sz="2800" dirty="0">
                <a:solidFill>
                  <a:schemeClr val="dk1"/>
                </a:solidFill>
                <a:latin typeface="Times New Roman" panose="02020603050405020304" pitchFamily="18" charset="0"/>
                <a:ea typeface="Arial"/>
                <a:cs typeface="Times New Roman" panose="02020603050405020304" pitchFamily="18" charset="0"/>
                <a:sym typeface="Arial"/>
              </a:rPr>
              <a:t>three equal horizontal bands of green (top), white, and red; the national emblem (a stylized representation of the word Allah in the shape of a tulip, a symbol of martyrdom) in red is centered in the white band; ALLAH AKBAR (God is Great) in white Arabic script is repeated 11 times along the bottom edge of the green band and 11 times along the top edge of the red band </a:t>
            </a:r>
          </a:p>
          <a:p>
            <a:endParaRPr lang="en-US" altLang="ru-RU" dirty="0">
              <a:solidFill>
                <a:srgbClr val="CC0000"/>
              </a:solidFill>
            </a:endParaRPr>
          </a:p>
        </p:txBody>
      </p:sp>
      <p:pic>
        <p:nvPicPr>
          <p:cNvPr id="14" name="Picture 5" descr="Flag of Iran"/>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8424116" y="3930780"/>
            <a:ext cx="3767883" cy="2151365"/>
          </a:xfrm>
          <a:noFill/>
        </p:spPr>
      </p:pic>
      <p:pic>
        <p:nvPicPr>
          <p:cNvPr id="15" name="Shape 205"/>
          <p:cNvPicPr preferRelativeResize="0"/>
          <p:nvPr/>
        </p:nvPicPr>
        <p:blipFill>
          <a:blip r:embed="rId5">
            <a:alphaModFix/>
          </a:blip>
          <a:stretch>
            <a:fillRect/>
          </a:stretch>
        </p:blipFill>
        <p:spPr>
          <a:xfrm>
            <a:off x="8871441" y="876123"/>
            <a:ext cx="3066906" cy="2916735"/>
          </a:xfrm>
          <a:prstGeom prst="rect">
            <a:avLst/>
          </a:prstGeom>
          <a:noFill/>
          <a:ln>
            <a:noFill/>
          </a:ln>
        </p:spPr>
      </p:pic>
    </p:spTree>
    <p:extLst>
      <p:ext uri="{BB962C8B-B14F-4D97-AF65-F5344CB8AC3E}">
        <p14:creationId xmlns:p14="http://schemas.microsoft.com/office/powerpoint/2010/main" val="1005525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 name="Прямоугольник 2"/>
          <p:cNvSpPr/>
          <p:nvPr/>
        </p:nvSpPr>
        <p:spPr>
          <a:xfrm>
            <a:off x="4186546" y="385479"/>
            <a:ext cx="1043876" cy="646331"/>
          </a:xfrm>
          <a:prstGeom prst="rect">
            <a:avLst/>
          </a:prstGeom>
        </p:spPr>
        <p:txBody>
          <a:bodyPr wrap="none">
            <a:spAutoFit/>
          </a:bodyPr>
          <a:lstStyle/>
          <a:p>
            <a:r>
              <a:rPr lang="en-US" altLang="ru-RU" sz="3600" b="1" dirty="0">
                <a:solidFill>
                  <a:srgbClr val="CC0000"/>
                </a:solidFill>
              </a:rPr>
              <a:t>Iran</a:t>
            </a:r>
            <a:endParaRPr lang="ru-RU" sz="3600" b="1" dirty="0"/>
          </a:p>
        </p:txBody>
      </p:sp>
      <p:sp>
        <p:nvSpPr>
          <p:cNvPr id="4" name="Прямоугольник 3"/>
          <p:cNvSpPr/>
          <p:nvPr/>
        </p:nvSpPr>
        <p:spPr>
          <a:xfrm>
            <a:off x="415637" y="1509623"/>
            <a:ext cx="8950036" cy="2677656"/>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In 1979, the Islamic (or Iranian) Revolution, overthrew the monarchy that had ruled Iran for centuries.</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 Shah (king), who had been the monarch, had made Iran into a modern, less religious society.</a:t>
            </a:r>
          </a:p>
          <a:p>
            <a:pPr marL="457200" indent="-457200">
              <a:buFont typeface="Arial" panose="020B0604020202020204" pitchFamily="34" charset="0"/>
              <a:buChar char="•"/>
            </a:pP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Ayatollah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Khomeini, who became Iran’s new leader, set up a religious dictatorship based on Islamic principles.  </a:t>
            </a: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p:txBody>
      </p:sp>
      <p:sp>
        <p:nvSpPr>
          <p:cNvPr id="5" name="Прямоугольник 4"/>
          <p:cNvSpPr/>
          <p:nvPr/>
        </p:nvSpPr>
        <p:spPr>
          <a:xfrm>
            <a:off x="415637" y="4325219"/>
            <a:ext cx="9240981" cy="2246769"/>
          </a:xfrm>
          <a:prstGeom prst="rect">
            <a:avLst/>
          </a:prstGeom>
        </p:spPr>
        <p:txBody>
          <a:bodyPr wrap="square">
            <a:spAutoFit/>
          </a:bodyPr>
          <a:lstStyle/>
          <a:p>
            <a:pPr marL="457200" indent="-457200">
              <a:buFont typeface="Arial" panose="020B0604020202020204" pitchFamily="34" charset="0"/>
              <a:buChar cha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Supreme Leader: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elected by the Assembly of Experts (88 elected people who are also charged with supervising the leader’s activities)</a:t>
            </a:r>
          </a:p>
          <a:p>
            <a:pPr marL="457200" indent="-457200">
              <a:buFont typeface="Arial" panose="020B0604020202020204" pitchFamily="34" charset="0"/>
              <a:buChar char="•"/>
            </a:pPr>
            <a:r>
              <a:rPr lang="en-US" sz="2800" b="1" dirty="0" smtClean="0">
                <a:latin typeface="Times New Roman" panose="02020603050405020304" pitchFamily="18" charset="0"/>
                <a:ea typeface="KBScaredStraight" panose="02000603000000000000" pitchFamily="2" charset="0"/>
                <a:cs typeface="Times New Roman" panose="02020603050405020304" pitchFamily="18" charset="0"/>
              </a:rPr>
              <a:t>President</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 elected by the Iranian people and serves a 4-year term</a:t>
            </a: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p:txBody>
      </p:sp>
      <p:pic>
        <p:nvPicPr>
          <p:cNvPr id="16"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380652" y="1509623"/>
            <a:ext cx="2470328" cy="325634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7320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 name="Прямоугольник 2"/>
          <p:cNvSpPr/>
          <p:nvPr/>
        </p:nvSpPr>
        <p:spPr>
          <a:xfrm>
            <a:off x="4186546" y="385479"/>
            <a:ext cx="1043876" cy="646331"/>
          </a:xfrm>
          <a:prstGeom prst="rect">
            <a:avLst/>
          </a:prstGeom>
        </p:spPr>
        <p:txBody>
          <a:bodyPr wrap="none">
            <a:spAutoFit/>
          </a:bodyPr>
          <a:lstStyle/>
          <a:p>
            <a:r>
              <a:rPr lang="en-US" altLang="ru-RU" sz="3600" b="1" dirty="0">
                <a:solidFill>
                  <a:srgbClr val="CC0000"/>
                </a:solidFill>
              </a:rPr>
              <a:t>Iran</a:t>
            </a:r>
            <a:endParaRPr lang="ru-RU" sz="3600" b="1" dirty="0"/>
          </a:p>
        </p:txBody>
      </p:sp>
      <p:sp>
        <p:nvSpPr>
          <p:cNvPr id="5" name="Прямоугольник 4"/>
          <p:cNvSpPr/>
          <p:nvPr/>
        </p:nvSpPr>
        <p:spPr>
          <a:xfrm>
            <a:off x="1138545" y="1461430"/>
            <a:ext cx="8227127" cy="2607893"/>
          </a:xfrm>
          <a:prstGeom prst="rect">
            <a:avLst/>
          </a:prstGeom>
        </p:spPr>
        <p:txBody>
          <a:bodyPr wrap="square">
            <a:spAutoFit/>
          </a:bodyPr>
          <a:lstStyle/>
          <a:p>
            <a:pPr marL="342900" lvl="0" indent="-342900">
              <a:lnSpc>
                <a:spcPct val="80000"/>
              </a:lnSpc>
              <a:spcBef>
                <a:spcPts val="400"/>
              </a:spcBef>
              <a:buClr>
                <a:srgbClr val="FF0000"/>
              </a:buClr>
              <a:buSzPct val="60000"/>
              <a:buFont typeface="Arial"/>
              <a:buChar char="●"/>
            </a:pPr>
            <a:r>
              <a:rPr lang="en-US" sz="2800" dirty="0">
                <a:solidFill>
                  <a:srgbClr val="FF0000"/>
                </a:solidFill>
                <a:latin typeface="Times New Roman" panose="02020603050405020304" pitchFamily="18" charset="0"/>
                <a:ea typeface="Arial"/>
                <a:cs typeface="Times New Roman" panose="02020603050405020304" pitchFamily="18" charset="0"/>
                <a:sym typeface="Arial"/>
              </a:rPr>
              <a:t>A woman cannot obtain a passport without the permission of her husband </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or a male relative.</a:t>
            </a:r>
          </a:p>
          <a:p>
            <a:pPr marL="342900" lvl="0" indent="-342900">
              <a:lnSpc>
                <a:spcPct val="80000"/>
              </a:lnSpc>
              <a:spcBef>
                <a:spcPts val="400"/>
              </a:spcBef>
              <a:buClr>
                <a:srgbClr val="FF0000"/>
              </a:buClr>
              <a:buSzPct val="60000"/>
              <a:buFont typeface="Arial"/>
              <a:buChar char="●"/>
            </a:pPr>
            <a:r>
              <a:rPr lang="en-US" sz="2800" dirty="0">
                <a:solidFill>
                  <a:srgbClr val="FF0000"/>
                </a:solidFill>
                <a:latin typeface="Times New Roman" panose="02020603050405020304" pitchFamily="18" charset="0"/>
                <a:ea typeface="Arial"/>
                <a:cs typeface="Times New Roman" panose="02020603050405020304" pitchFamily="18" charset="0"/>
                <a:sym typeface="Arial"/>
              </a:rPr>
              <a:t>Women do not enjoy equal rights </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under Sharia statutes governing divorce, inheritance, and child custody. </a:t>
            </a:r>
          </a:p>
          <a:p>
            <a:pPr marL="342900" lvl="0" indent="-342900">
              <a:lnSpc>
                <a:spcPct val="80000"/>
              </a:lnSpc>
              <a:spcBef>
                <a:spcPts val="400"/>
              </a:spcBef>
              <a:buClr>
                <a:srgbClr val="FF0000"/>
              </a:buClr>
              <a:buSzPct val="60000"/>
              <a:buFont typeface="Arial"/>
              <a:buChar char="●"/>
            </a:pPr>
            <a:r>
              <a:rPr lang="en-US" sz="2800" dirty="0">
                <a:solidFill>
                  <a:srgbClr val="FF0000"/>
                </a:solidFill>
                <a:latin typeface="Times New Roman" panose="02020603050405020304" pitchFamily="18" charset="0"/>
                <a:ea typeface="Arial"/>
                <a:cs typeface="Times New Roman" panose="02020603050405020304" pitchFamily="18" charset="0"/>
                <a:sym typeface="Arial"/>
              </a:rPr>
              <a:t>Women must follow dress codes </a:t>
            </a:r>
            <a:r>
              <a:rPr lang="en-US" sz="2800" dirty="0">
                <a:solidFill>
                  <a:schemeClr val="dk1"/>
                </a:solidFill>
                <a:latin typeface="Times New Roman" panose="02020603050405020304" pitchFamily="18" charset="0"/>
                <a:ea typeface="Arial"/>
                <a:cs typeface="Times New Roman" panose="02020603050405020304" pitchFamily="18" charset="0"/>
                <a:sym typeface="Arial"/>
              </a:rPr>
              <a:t>and are sometimes segregated from men in most public places. </a:t>
            </a:r>
            <a:endParaRPr lang="en-US" sz="2800"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16" name="Shape 242"/>
          <p:cNvPicPr preferRelativeResize="0"/>
          <p:nvPr/>
        </p:nvPicPr>
        <p:blipFill>
          <a:blip r:embed="rId4">
            <a:alphaModFix/>
          </a:blip>
          <a:stretch>
            <a:fillRect/>
          </a:stretch>
        </p:blipFill>
        <p:spPr>
          <a:xfrm>
            <a:off x="858982" y="4199659"/>
            <a:ext cx="3657600" cy="2133600"/>
          </a:xfrm>
          <a:prstGeom prst="rect">
            <a:avLst/>
          </a:prstGeom>
          <a:noFill/>
          <a:ln>
            <a:noFill/>
          </a:ln>
        </p:spPr>
      </p:pic>
      <p:pic>
        <p:nvPicPr>
          <p:cNvPr id="17" name="Shape 243"/>
          <p:cNvPicPr preferRelativeResize="0"/>
          <p:nvPr/>
        </p:nvPicPr>
        <p:blipFill>
          <a:blip r:embed="rId5">
            <a:alphaModFix/>
          </a:blip>
          <a:stretch>
            <a:fillRect/>
          </a:stretch>
        </p:blipFill>
        <p:spPr>
          <a:xfrm>
            <a:off x="9571485" y="1056790"/>
            <a:ext cx="2343423" cy="4124810"/>
          </a:xfrm>
          <a:prstGeom prst="rect">
            <a:avLst/>
          </a:prstGeom>
          <a:noFill/>
          <a:ln>
            <a:noFill/>
          </a:ln>
        </p:spPr>
      </p:pic>
      <p:pic>
        <p:nvPicPr>
          <p:cNvPr id="18" name="Picture 5" descr="Diyarbakir Photos March 23 2004 023"/>
          <p:cNvPicPr>
            <a:picLocks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a:xfrm>
            <a:off x="5465346" y="4069323"/>
            <a:ext cx="3471344" cy="2603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0309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173" y="754811"/>
            <a:ext cx="5312925" cy="3984694"/>
          </a:xfrm>
          <a:prstGeom prst="rect">
            <a:avLst/>
          </a:prstGeom>
          <a:ln>
            <a:solidFill>
              <a:schemeClr val="tx1"/>
            </a:solidFill>
          </a:ln>
          <a:effectLst>
            <a:outerShdw blurRad="292100" dist="139700" dir="2700000" algn="tl" rotWithShape="0">
              <a:srgbClr val="333333">
                <a:alpha val="65000"/>
              </a:srgbClr>
            </a:outerShdw>
          </a:effectLst>
        </p:spPr>
      </p:pic>
      <p:sp>
        <p:nvSpPr>
          <p:cNvPr id="2" name="Прямоугольник 1"/>
          <p:cNvSpPr/>
          <p:nvPr/>
        </p:nvSpPr>
        <p:spPr>
          <a:xfrm>
            <a:off x="3496833" y="6102666"/>
            <a:ext cx="4662622" cy="369332"/>
          </a:xfrm>
          <a:prstGeom prst="rect">
            <a:avLst/>
          </a:prstGeom>
        </p:spPr>
        <p:txBody>
          <a:bodyPr wrap="none">
            <a:spAutoFit/>
          </a:bodyPr>
          <a:lstStyle/>
          <a:p>
            <a:pPr algn="ctr"/>
            <a:r>
              <a:rPr lang="en-US" dirty="0">
                <a:latin typeface="KBScaredStraight" panose="02000603000000000000" pitchFamily="2" charset="0"/>
                <a:ea typeface="KBScaredStraight" panose="02000603000000000000" pitchFamily="2" charset="0"/>
              </a:rPr>
              <a:t>Islamic Consultative Assembly in Tehran, Iran</a:t>
            </a:r>
            <a:endParaRPr lang="en-US" dirty="0">
              <a:latin typeface="KBScaredStraight" panose="02000603000000000000" pitchFamily="2" charset="0"/>
              <a:ea typeface="KBScaredStraight" panose="02000603000000000000" pitchFamily="2" charset="0"/>
            </a:endParaRPr>
          </a:p>
        </p:txBody>
      </p:sp>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4764" y="1218677"/>
            <a:ext cx="5597236" cy="3735684"/>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8837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6776" y="915554"/>
            <a:ext cx="7096256" cy="3988956"/>
          </a:xfrm>
          <a:prstGeom prst="rect">
            <a:avLst/>
          </a:prstGeom>
          <a:ln w="28575">
            <a:solidFill>
              <a:schemeClr val="tx1"/>
            </a:solidFill>
          </a:ln>
          <a:effectLst>
            <a:outerShdw blurRad="292100" dist="139700" dir="2700000" algn="tl" rotWithShape="0">
              <a:srgbClr val="333333">
                <a:alpha val="65000"/>
              </a:srgbClr>
            </a:outerShdw>
          </a:effectLst>
        </p:spPr>
      </p:pic>
      <p:sp>
        <p:nvSpPr>
          <p:cNvPr id="3" name="Прямоугольник 2"/>
          <p:cNvSpPr/>
          <p:nvPr/>
        </p:nvSpPr>
        <p:spPr>
          <a:xfrm>
            <a:off x="4825807" y="5516479"/>
            <a:ext cx="1542858" cy="369332"/>
          </a:xfrm>
          <a:prstGeom prst="rect">
            <a:avLst/>
          </a:prstGeom>
        </p:spPr>
        <p:txBody>
          <a:bodyPr wrap="none">
            <a:spAutoFit/>
          </a:bodyPr>
          <a:lstStyle/>
          <a:p>
            <a:pPr algn="ctr"/>
            <a:r>
              <a:rPr lang="en-US" dirty="0">
                <a:latin typeface="KBScaredStraight" panose="02000603000000000000" pitchFamily="2" charset="0"/>
                <a:ea typeface="KBScaredStraight" panose="02000603000000000000" pitchFamily="2" charset="0"/>
              </a:rPr>
              <a:t>Voting in Iran</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155084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1370509" y="339213"/>
            <a:ext cx="8596668" cy="5471652"/>
          </a:xfrm>
        </p:spPr>
        <p:txBody>
          <a:bodyPr>
            <a:normAutofit/>
          </a:bodyPr>
          <a:lstStyle/>
          <a:p>
            <a:pPr>
              <a:lnSpc>
                <a:spcPct val="150000"/>
              </a:lnSpc>
            </a:pPr>
            <a:endParaRPr lang="en-US" sz="2000" dirty="0" smtClean="0"/>
          </a:p>
          <a:p>
            <a:pPr>
              <a:lnSpc>
                <a:spcPct val="150000"/>
              </a:lnSpc>
              <a:buFont typeface="Arial" charset="0"/>
              <a:buChar char="•"/>
            </a:pPr>
            <a:endParaRPr lang="ru-RU" dirty="0" smtClean="0"/>
          </a:p>
          <a:p>
            <a:pPr>
              <a:lnSpc>
                <a:spcPct val="150000"/>
              </a:lnSpc>
              <a:buFont typeface="Arial" charset="0"/>
              <a:buChar char="•"/>
            </a:pPr>
            <a:endParaRPr lang="ru-RU" dirty="0" smtClean="0"/>
          </a:p>
          <a:p>
            <a:endParaRPr lang="ru-RU" dirty="0"/>
          </a:p>
        </p:txBody>
      </p:sp>
      <p:sp>
        <p:nvSpPr>
          <p:cNvPr id="9" name="Прямоугольник 8"/>
          <p:cNvSpPr/>
          <p:nvPr/>
        </p:nvSpPr>
        <p:spPr>
          <a:xfrm>
            <a:off x="1341148" y="2819950"/>
            <a:ext cx="8689956" cy="1154162"/>
          </a:xfrm>
          <a:prstGeom prst="rect">
            <a:avLst/>
          </a:prstGeom>
        </p:spPr>
        <p:txBody>
          <a:bodyPr wrap="square">
            <a:spAutoFit/>
          </a:bodyPr>
          <a:lstStyle/>
          <a:p>
            <a:pPr>
              <a:lnSpc>
                <a:spcPct val="150000"/>
              </a:lnSpc>
            </a:pPr>
            <a:endParaRPr lang="ru-RU" sz="2200" dirty="0" smtClean="0">
              <a:solidFill>
                <a:schemeClr val="accent5">
                  <a:lumMod val="50000"/>
                </a:schemeClr>
              </a:solidFill>
            </a:endParaRPr>
          </a:p>
          <a:p>
            <a:endParaRPr lang="ru-RU" dirty="0" smtClean="0"/>
          </a:p>
          <a:p>
            <a:endParaRPr lang="ru-RU" dirty="0"/>
          </a:p>
        </p:txBody>
      </p:sp>
      <p:sp>
        <p:nvSpPr>
          <p:cNvPr id="10" name="Прямоугольник 9"/>
          <p:cNvSpPr/>
          <p:nvPr/>
        </p:nvSpPr>
        <p:spPr>
          <a:xfrm>
            <a:off x="2503869" y="2507356"/>
            <a:ext cx="7204601" cy="769441"/>
          </a:xfrm>
          <a:prstGeom prst="rect">
            <a:avLst/>
          </a:prstGeom>
        </p:spPr>
        <p:txBody>
          <a:bodyPr wrap="none">
            <a:spAutoFit/>
          </a:bodyPr>
          <a:lstStyle/>
          <a:p>
            <a:r>
              <a:rPr lang="en-US" sz="4400" dirty="0" smtClean="0">
                <a:solidFill>
                  <a:schemeClr val="accent2">
                    <a:lumMod val="50000"/>
                  </a:schemeClr>
                </a:solidFill>
                <a:latin typeface="Times New Roman" pitchFamily="18" charset="0"/>
                <a:cs typeface="Times New Roman" pitchFamily="18" charset="0"/>
              </a:rPr>
              <a:t>Thank  you for Your Attention!</a:t>
            </a:r>
          </a:p>
        </p:txBody>
      </p:sp>
      <p:grpSp>
        <p:nvGrpSpPr>
          <p:cNvPr id="11" name="Группа 10"/>
          <p:cNvGrpSpPr/>
          <p:nvPr/>
        </p:nvGrpSpPr>
        <p:grpSpPr>
          <a:xfrm>
            <a:off x="189781" y="8106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Tree>
    <p:extLst>
      <p:ext uri="{BB962C8B-B14F-4D97-AF65-F5344CB8AC3E}">
        <p14:creationId xmlns:p14="http://schemas.microsoft.com/office/powerpoint/2010/main" val="374198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9781" y="0"/>
            <a:ext cx="12002219" cy="1509623"/>
            <a:chOff x="189781" y="81060"/>
            <a:chExt cx="12002219" cy="1509623"/>
          </a:xfrm>
        </p:grpSpPr>
        <p:pic>
          <p:nvPicPr>
            <p:cNvPr id="12"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3" name="Рисунок 12"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 name="Прямоугольник 2"/>
          <p:cNvSpPr/>
          <p:nvPr/>
        </p:nvSpPr>
        <p:spPr>
          <a:xfrm>
            <a:off x="692727" y="647262"/>
            <a:ext cx="10390909" cy="5952399"/>
          </a:xfrm>
          <a:prstGeom prst="rect">
            <a:avLst/>
          </a:prstGeom>
        </p:spPr>
        <p:txBody>
          <a:bodyPr wrap="square">
            <a:spAutoFit/>
          </a:bodyPr>
          <a:lstStyle/>
          <a:p>
            <a:pPr algn="ctr"/>
            <a:r>
              <a:rPr lang="en-US" sz="2800" b="1" dirty="0">
                <a:solidFill>
                  <a:srgbClr val="C00000"/>
                </a:solidFill>
                <a:latin typeface="Times New Roman" panose="02020603050405020304" pitchFamily="18" charset="0"/>
                <a:ea typeface="KBScaredStraight" panose="02000603000000000000" pitchFamily="2" charset="0"/>
                <a:cs typeface="Times New Roman" panose="02020603050405020304" pitchFamily="18" charset="0"/>
              </a:rPr>
              <a:t>Government Types – how do citizens participate?</a:t>
            </a:r>
          </a:p>
          <a:p>
            <a:pPr algn="ct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a:p>
            <a:pPr marL="457200" indent="-457200">
              <a:lnSpc>
                <a:spcPct val="90000"/>
              </a:lnSpc>
              <a:buFont typeface="Arial" panose="020B0604020202020204" pitchFamily="34" charset="0"/>
              <a:buChar char="•"/>
              <a:defRP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Autocracy</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a:p>
            <a:pPr marL="457200" indent="-457200">
              <a:lnSpc>
                <a:spcPct val="90000"/>
              </a:lnSpc>
              <a:buFont typeface="Arial" panose="020B0604020202020204" pitchFamily="34" charset="0"/>
              <a:buChar char="•"/>
              <a:defRP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Oligarchy</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 small group exercises control &amp; citizens have limited role in government </a:t>
            </a:r>
          </a:p>
          <a:p>
            <a:pPr marL="457200" indent="-457200">
              <a:lnSpc>
                <a:spcPct val="90000"/>
              </a:lnSpc>
              <a:buFont typeface="Arial" panose="020B0604020202020204" pitchFamily="34" charset="0"/>
              <a:buChar char="•"/>
              <a:defRPr/>
            </a:pP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a:p>
            <a:pPr marL="457200" indent="-457200">
              <a:lnSpc>
                <a:spcPct val="90000"/>
              </a:lnSpc>
              <a:buFont typeface="Arial" panose="020B0604020202020204" pitchFamily="34" charset="0"/>
              <a:buChar char="•"/>
              <a:defRP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Democracy</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--supreme power is vested in the people &amp; exercised by them directly or indirectly through a system of representation involving free elections</a:t>
            </a:r>
          </a:p>
          <a:p>
            <a:pPr marL="457200" indent="-457200">
              <a:spcBef>
                <a:spcPct val="50000"/>
              </a:spcBef>
              <a:buFont typeface="Arial" panose="020B0604020202020204" pitchFamily="34" charset="0"/>
              <a:buChar cha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Theocracy</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--form of government in which a god is recognized as the supreme civil ruler. Religious institutional representatives often replace or mix into the civilian government.</a:t>
            </a: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902606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6" name="AutoShape 2"/>
          <p:cNvSpPr>
            <a:spLocks noGrp="1" noChangeArrowheads="1"/>
          </p:cNvSpPr>
          <p:nvPr>
            <p:ph type="title"/>
          </p:nvPr>
        </p:nvSpPr>
        <p:spPr>
          <a:xfrm>
            <a:off x="2272146" y="720437"/>
            <a:ext cx="7924800" cy="1143000"/>
          </a:xfrm>
        </p:spPr>
        <p:txBody>
          <a:bodyPr>
            <a:noAutofit/>
          </a:bodyPr>
          <a:lstStyle/>
          <a:p>
            <a:r>
              <a:rPr lang="en-US" altLang="ru-RU" sz="2800" b="1" dirty="0">
                <a:solidFill>
                  <a:srgbClr val="C00000"/>
                </a:solidFill>
                <a:latin typeface="Times New Roman" panose="02020603050405020304" pitchFamily="18" charset="0"/>
                <a:cs typeface="Times New Roman" panose="02020603050405020304" pitchFamily="18" charset="0"/>
              </a:rPr>
              <a:t>The Middle Eastern </a:t>
            </a:r>
            <a:r>
              <a:rPr lang="en-US" altLang="ru-RU" sz="2800" b="1" dirty="0" smtClean="0">
                <a:solidFill>
                  <a:srgbClr val="C00000"/>
                </a:solidFill>
                <a:latin typeface="Times New Roman" panose="02020603050405020304" pitchFamily="18" charset="0"/>
                <a:cs typeface="Times New Roman" panose="02020603050405020304" pitchFamily="18" charset="0"/>
              </a:rPr>
              <a:t> Governments </a:t>
            </a:r>
            <a:endParaRPr lang="en-US" altLang="ru-RU" sz="2800" b="1" dirty="0">
              <a:solidFill>
                <a:srgbClr val="C00000"/>
              </a:solidFill>
              <a:latin typeface="Times New Roman" panose="02020603050405020304" pitchFamily="18" charset="0"/>
              <a:cs typeface="Times New Roman" panose="02020603050405020304" pitchFamily="18" charset="0"/>
            </a:endParaRPr>
          </a:p>
        </p:txBody>
      </p:sp>
      <p:pic>
        <p:nvPicPr>
          <p:cNvPr id="37" name="Picture 9" descr="middle_ea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46" y="1291937"/>
            <a:ext cx="4703762" cy="50673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4"/>
          <p:cNvSpPr txBox="1">
            <a:spLocks noChangeArrowheads="1"/>
          </p:cNvSpPr>
          <p:nvPr/>
        </p:nvSpPr>
        <p:spPr>
          <a:xfrm>
            <a:off x="1392382" y="1766454"/>
            <a:ext cx="3775075" cy="372427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altLang="ru-RU" sz="2800" dirty="0" smtClean="0"/>
              <a:t>Democracy</a:t>
            </a:r>
          </a:p>
          <a:p>
            <a:r>
              <a:rPr lang="en-US" altLang="ru-RU" sz="2800" dirty="0" smtClean="0"/>
              <a:t>Republic</a:t>
            </a:r>
          </a:p>
          <a:p>
            <a:r>
              <a:rPr lang="en-US" altLang="ru-RU" sz="2800" dirty="0" smtClean="0"/>
              <a:t>Autocracy</a:t>
            </a:r>
          </a:p>
          <a:p>
            <a:r>
              <a:rPr lang="en-US" altLang="ru-RU" sz="2800" dirty="0" smtClean="0"/>
              <a:t>Monarchy</a:t>
            </a:r>
          </a:p>
          <a:p>
            <a:r>
              <a:rPr lang="en-US" altLang="ru-RU" sz="2800" dirty="0" smtClean="0"/>
              <a:t>Dictatorship</a:t>
            </a:r>
          </a:p>
          <a:p>
            <a:r>
              <a:rPr lang="en-US" altLang="ru-RU" sz="2800" dirty="0" smtClean="0"/>
              <a:t>Oligarchy</a:t>
            </a:r>
          </a:p>
          <a:p>
            <a:r>
              <a:rPr lang="en-US" altLang="ru-RU" sz="2800" dirty="0" smtClean="0"/>
              <a:t>Theocracy</a:t>
            </a:r>
          </a:p>
          <a:p>
            <a:pPr>
              <a:buFont typeface="Wingdings" panose="05000000000000000000" pitchFamily="2" charset="2"/>
              <a:buNone/>
            </a:pPr>
            <a:endParaRPr lang="en-US" altLang="ru-RU" sz="2400" dirty="0"/>
          </a:p>
        </p:txBody>
      </p:sp>
    </p:spTree>
    <p:extLst>
      <p:ext uri="{BB962C8B-B14F-4D97-AF65-F5344CB8AC3E}">
        <p14:creationId xmlns:p14="http://schemas.microsoft.com/office/powerpoint/2010/main" val="198514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36" name="AutoShape 2"/>
          <p:cNvSpPr>
            <a:spLocks noGrp="1" noChangeArrowheads="1"/>
          </p:cNvSpPr>
          <p:nvPr>
            <p:ph type="title"/>
          </p:nvPr>
        </p:nvSpPr>
        <p:spPr>
          <a:xfrm>
            <a:off x="2272146" y="720437"/>
            <a:ext cx="7924800" cy="1143000"/>
          </a:xfrm>
        </p:spPr>
        <p:txBody>
          <a:bodyPr>
            <a:noAutofit/>
          </a:bodyPr>
          <a:lstStyle/>
          <a:p>
            <a:r>
              <a:rPr lang="en-US" altLang="ru-RU" sz="2800" b="1" dirty="0">
                <a:solidFill>
                  <a:srgbClr val="C00000"/>
                </a:solidFill>
                <a:latin typeface="Times New Roman" panose="02020603050405020304" pitchFamily="18" charset="0"/>
                <a:cs typeface="Times New Roman" panose="02020603050405020304" pitchFamily="18" charset="0"/>
              </a:rPr>
              <a:t>The Middle Eastern </a:t>
            </a:r>
            <a:r>
              <a:rPr lang="en-US" altLang="ru-RU" sz="2800" b="1" dirty="0" smtClean="0">
                <a:solidFill>
                  <a:srgbClr val="C00000"/>
                </a:solidFill>
                <a:latin typeface="Times New Roman" panose="02020603050405020304" pitchFamily="18" charset="0"/>
                <a:cs typeface="Times New Roman" panose="02020603050405020304" pitchFamily="18" charset="0"/>
              </a:rPr>
              <a:t> Governments </a:t>
            </a:r>
            <a:endParaRPr lang="en-US" altLang="ru-RU"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Group 51"/>
          <p:cNvGraphicFramePr>
            <a:graphicFrameLocks noGrp="1"/>
          </p:cNvGraphicFramePr>
          <p:nvPr>
            <p:ph idx="1"/>
            <p:extLst>
              <p:ext uri="{D42A27DB-BD31-4B8C-83A1-F6EECF244321}">
                <p14:modId xmlns:p14="http://schemas.microsoft.com/office/powerpoint/2010/main" val="2469719952"/>
              </p:ext>
            </p:extLst>
          </p:nvPr>
        </p:nvGraphicFramePr>
        <p:xfrm>
          <a:off x="1385456" y="1680738"/>
          <a:ext cx="9850579" cy="4623080"/>
        </p:xfrm>
        <a:graphic>
          <a:graphicData uri="http://schemas.openxmlformats.org/drawingml/2006/table">
            <a:tbl>
              <a:tblPr/>
              <a:tblGrid>
                <a:gridCol w="1642070">
                  <a:extLst>
                    <a:ext uri="{9D8B030D-6E8A-4147-A177-3AD203B41FA5}">
                      <a16:colId xmlns:a16="http://schemas.microsoft.com/office/drawing/2014/main" val="427314466"/>
                    </a:ext>
                  </a:extLst>
                </a:gridCol>
                <a:gridCol w="1642069">
                  <a:extLst>
                    <a:ext uri="{9D8B030D-6E8A-4147-A177-3AD203B41FA5}">
                      <a16:colId xmlns:a16="http://schemas.microsoft.com/office/drawing/2014/main" val="72496547"/>
                    </a:ext>
                  </a:extLst>
                </a:gridCol>
                <a:gridCol w="1640231">
                  <a:extLst>
                    <a:ext uri="{9D8B030D-6E8A-4147-A177-3AD203B41FA5}">
                      <a16:colId xmlns:a16="http://schemas.microsoft.com/office/drawing/2014/main" val="3517188151"/>
                    </a:ext>
                  </a:extLst>
                </a:gridCol>
                <a:gridCol w="1642070">
                  <a:extLst>
                    <a:ext uri="{9D8B030D-6E8A-4147-A177-3AD203B41FA5}">
                      <a16:colId xmlns:a16="http://schemas.microsoft.com/office/drawing/2014/main" val="2692465195"/>
                    </a:ext>
                  </a:extLst>
                </a:gridCol>
                <a:gridCol w="1642069">
                  <a:extLst>
                    <a:ext uri="{9D8B030D-6E8A-4147-A177-3AD203B41FA5}">
                      <a16:colId xmlns:a16="http://schemas.microsoft.com/office/drawing/2014/main" val="3387173274"/>
                    </a:ext>
                  </a:extLst>
                </a:gridCol>
                <a:gridCol w="1642070">
                  <a:extLst>
                    <a:ext uri="{9D8B030D-6E8A-4147-A177-3AD203B41FA5}">
                      <a16:colId xmlns:a16="http://schemas.microsoft.com/office/drawing/2014/main" val="439764445"/>
                    </a:ext>
                  </a:extLst>
                </a:gridCol>
              </a:tblGrid>
              <a:tr h="713942">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ru-RU"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Democracy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Monarchy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Dictatorship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Theocracy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Communism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34775400"/>
                  </a:ext>
                </a:extLst>
              </a:tr>
              <a:tr h="918380">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Leaders take Power</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Passed Down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Take power by force or are 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Religious leaders are approved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By force or election of party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17976480"/>
                  </a:ext>
                </a:extLst>
              </a:tr>
              <a:tr h="969047">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People’s Freedoms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9023546"/>
                  </a:ext>
                </a:extLst>
              </a:tr>
              <a:tr h="967275">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Economic Control</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endPar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Little government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Control by Government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Control by government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Control by Government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7191286"/>
                  </a:ext>
                </a:extLst>
              </a:tr>
              <a:tr h="1054436">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Country with this government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Israel (A true Republic)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Saudi Arabia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Iraq (was), Sudan, North Korea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Iran, Afghanistan under the Taliban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1"/>
                        </a:buClr>
                        <a:buSzPct val="75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1pPr>
                      <a:lvl2pPr>
                        <a:spcBef>
                          <a:spcPct val="20000"/>
                        </a:spcBef>
                        <a:buClr>
                          <a:schemeClr val="tx1"/>
                        </a:buClr>
                        <a:buSzPct val="75000"/>
                        <a:defRPr sz="2000">
                          <a:solidFill>
                            <a:schemeClr val="tx1"/>
                          </a:solidFill>
                          <a:latin typeface="Arial" panose="020B0604020202020204" pitchFamily="34" charset="0"/>
                          <a:cs typeface="Arial" panose="020B0604020202020204" pitchFamily="34" charset="0"/>
                        </a:defRPr>
                      </a:lvl2pPr>
                      <a:lvl3pPr>
                        <a:spcBef>
                          <a:spcPct val="20000"/>
                        </a:spcBef>
                        <a:buClr>
                          <a:schemeClr val="tx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3pPr>
                      <a:lvl4pPr>
                        <a:spcBef>
                          <a:spcPct val="20000"/>
                        </a:spcBef>
                        <a:buClr>
                          <a:schemeClr val="tx1"/>
                        </a:buClr>
                        <a:buSzPct val="80000"/>
                        <a:defRPr sz="1600">
                          <a:solidFill>
                            <a:schemeClr val="tx1"/>
                          </a:solidFill>
                          <a:latin typeface="Arial" panose="020B0604020202020204" pitchFamily="34" charset="0"/>
                          <a:cs typeface="Arial" panose="020B0604020202020204" pitchFamily="34" charset="0"/>
                        </a:defRPr>
                      </a:lvl4pPr>
                      <a:lvl5pPr>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anose="05000000000000000000" pitchFamily="2" charset="2"/>
                        <a:buNone/>
                        <a:tabLst/>
                      </a:pPr>
                      <a:r>
                        <a:rPr kumimoji="0" lang="en-US" alt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Cuba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05291053"/>
                  </a:ext>
                </a:extLst>
              </a:tr>
            </a:tbl>
          </a:graphicData>
        </a:graphic>
      </p:graphicFrame>
    </p:spTree>
    <p:extLst>
      <p:ext uri="{BB962C8B-B14F-4D97-AF65-F5344CB8AC3E}">
        <p14:creationId xmlns:p14="http://schemas.microsoft.com/office/powerpoint/2010/main" val="52455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589212" y="447683"/>
            <a:ext cx="2362200" cy="1143000"/>
          </a:xfrm>
        </p:spPr>
        <p:txBody>
          <a:bodyPr anchor="ctr"/>
          <a:lstStyle/>
          <a:p>
            <a:r>
              <a:rPr lang="en-US" altLang="ru-RU" dirty="0">
                <a:solidFill>
                  <a:srgbClr val="CC0000"/>
                </a:solidFill>
              </a:rPr>
              <a:t>Israel</a:t>
            </a:r>
            <a:endParaRPr lang="en-US" altLang="ru-RU" dirty="0"/>
          </a:p>
        </p:txBody>
      </p:sp>
      <p:sp>
        <p:nvSpPr>
          <p:cNvPr id="10" name="Rectangle 3"/>
          <p:cNvSpPr>
            <a:spLocks noGrp="1" noChangeArrowheads="1"/>
          </p:cNvSpPr>
          <p:nvPr>
            <p:ph idx="1"/>
          </p:nvPr>
        </p:nvSpPr>
        <p:spPr>
          <a:xfrm>
            <a:off x="197227" y="1690260"/>
            <a:ext cx="8915400" cy="3777622"/>
          </a:xfrm>
        </p:spPr>
        <p:txBody>
          <a:bodyPr>
            <a:noAutofit/>
          </a:bodyPr>
          <a:lstStyle/>
          <a:p>
            <a:pPr>
              <a:lnSpc>
                <a:spcPct val="90000"/>
              </a:lnSpc>
            </a:pPr>
            <a:r>
              <a:rPr lang="en-US" altLang="ru-RU" sz="2800" dirty="0">
                <a:solidFill>
                  <a:srgbClr val="CC0000"/>
                </a:solidFill>
              </a:rPr>
              <a:t>Parliamentary Democracy</a:t>
            </a:r>
            <a:r>
              <a:rPr lang="en-US" altLang="ru-RU" sz="2800" dirty="0"/>
              <a:t>. </a:t>
            </a:r>
          </a:p>
          <a:p>
            <a:pPr>
              <a:lnSpc>
                <a:spcPct val="90000"/>
              </a:lnSpc>
            </a:pPr>
            <a:r>
              <a:rPr lang="en-US" altLang="ru-RU" sz="2800" dirty="0"/>
              <a:t>The </a:t>
            </a:r>
            <a:r>
              <a:rPr lang="en-US" altLang="ru-RU" sz="2800" dirty="0">
                <a:solidFill>
                  <a:srgbClr val="CC0000"/>
                </a:solidFill>
              </a:rPr>
              <a:t>president is head of state</a:t>
            </a:r>
            <a:r>
              <a:rPr lang="en-US" altLang="ru-RU" sz="2800" dirty="0"/>
              <a:t> and serves in a primarily ceremonial role</a:t>
            </a:r>
            <a:r>
              <a:rPr lang="en-US" altLang="ru-RU" sz="2800" dirty="0" smtClean="0"/>
              <a:t>.</a:t>
            </a:r>
            <a:endParaRPr lang="en-US" altLang="ru-RU" sz="2800" dirty="0"/>
          </a:p>
          <a:p>
            <a:pPr>
              <a:lnSpc>
                <a:spcPct val="90000"/>
              </a:lnSpc>
            </a:pPr>
            <a:r>
              <a:rPr lang="en-US" altLang="ru-RU" sz="2800" dirty="0"/>
              <a:t>The </a:t>
            </a:r>
            <a:r>
              <a:rPr lang="en-US" altLang="ru-RU" sz="2800" dirty="0">
                <a:solidFill>
                  <a:srgbClr val="CC0000"/>
                </a:solidFill>
              </a:rPr>
              <a:t>prime minister is the head of government</a:t>
            </a:r>
            <a:r>
              <a:rPr lang="en-US" altLang="ru-RU" sz="2800" dirty="0" smtClean="0">
                <a:solidFill>
                  <a:srgbClr val="CC0000"/>
                </a:solidFill>
              </a:rPr>
              <a:t>.</a:t>
            </a:r>
          </a:p>
          <a:p>
            <a:r>
              <a:rPr lang="en-US" altLang="ru-RU" sz="2800" dirty="0">
                <a:solidFill>
                  <a:srgbClr val="CC0000"/>
                </a:solidFill>
              </a:rPr>
              <a:t>President is elected by the</a:t>
            </a:r>
            <a:r>
              <a:rPr lang="en-US" altLang="ru-RU" sz="2800" dirty="0"/>
              <a:t> </a:t>
            </a:r>
            <a:r>
              <a:rPr lang="en-US" altLang="ru-RU" sz="2800" dirty="0">
                <a:solidFill>
                  <a:srgbClr val="CC0000"/>
                </a:solidFill>
              </a:rPr>
              <a:t>Parliament.</a:t>
            </a:r>
          </a:p>
          <a:p>
            <a:r>
              <a:rPr lang="en-US" altLang="ru-RU" sz="2800" dirty="0">
                <a:solidFill>
                  <a:srgbClr val="CC0000"/>
                </a:solidFill>
              </a:rPr>
              <a:t>The President nominates</a:t>
            </a:r>
            <a:r>
              <a:rPr lang="en-US" altLang="ru-RU" sz="2800" dirty="0"/>
              <a:t> </a:t>
            </a:r>
            <a:r>
              <a:rPr lang="en-US" altLang="ru-RU" sz="2800" dirty="0">
                <a:solidFill>
                  <a:srgbClr val="CC0000"/>
                </a:solidFill>
              </a:rPr>
              <a:t>the Prime Minister</a:t>
            </a:r>
            <a:r>
              <a:rPr lang="en-US" altLang="ru-RU" sz="2800" dirty="0"/>
              <a:t> from a member of the parliament. (following a vote of confidence from the Knesset</a:t>
            </a:r>
            <a:r>
              <a:rPr lang="en-US" altLang="ru-RU" sz="2800" dirty="0" smtClean="0"/>
              <a:t>).</a:t>
            </a:r>
          </a:p>
          <a:p>
            <a:r>
              <a:rPr lang="en-US" altLang="ru-RU" sz="2800" dirty="0" smtClean="0">
                <a:solidFill>
                  <a:srgbClr val="CC0000"/>
                </a:solidFill>
              </a:rPr>
              <a:t> </a:t>
            </a:r>
            <a:r>
              <a:rPr lang="en-US" altLang="ru-RU" sz="2800" dirty="0">
                <a:solidFill>
                  <a:srgbClr val="CC0000"/>
                </a:solidFill>
              </a:rPr>
              <a:t>Citizens over 18 can vote</a:t>
            </a:r>
            <a:r>
              <a:rPr lang="en-US" altLang="ru-RU" sz="2800" dirty="0"/>
              <a:t> for members of the unicameral legislature called the Knesset. </a:t>
            </a:r>
          </a:p>
          <a:p>
            <a:endParaRPr lang="en-US" altLang="ru-RU" sz="2800" dirty="0"/>
          </a:p>
          <a:p>
            <a:pPr>
              <a:lnSpc>
                <a:spcPct val="90000"/>
              </a:lnSpc>
            </a:pPr>
            <a:endParaRPr lang="en-US" altLang="ru-RU" sz="2800" dirty="0"/>
          </a:p>
        </p:txBody>
      </p:sp>
      <p:pic>
        <p:nvPicPr>
          <p:cNvPr id="11" name="Picture 7" descr="President of Isr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9607464" y="835871"/>
            <a:ext cx="1828800" cy="2743200"/>
          </a:xfrm>
          <a:prstGeom prst="rect">
            <a:avLst/>
          </a:prstGeom>
          <a:noFill/>
        </p:spPr>
      </p:pic>
      <p:pic>
        <p:nvPicPr>
          <p:cNvPr id="12" name="Picture 8" descr="BenjaminNetanya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853902" y="3692980"/>
            <a:ext cx="2011362" cy="2690812"/>
          </a:xfrm>
          <a:prstGeom prst="rect">
            <a:avLst/>
          </a:prstGeom>
          <a:noFill/>
        </p:spPr>
      </p:pic>
    </p:spTree>
    <p:extLst>
      <p:ext uri="{BB962C8B-B14F-4D97-AF65-F5344CB8AC3E}">
        <p14:creationId xmlns:p14="http://schemas.microsoft.com/office/powerpoint/2010/main" val="232993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589212" y="447683"/>
            <a:ext cx="2362200" cy="1143000"/>
          </a:xfrm>
        </p:spPr>
        <p:txBody>
          <a:bodyPr anchor="ctr"/>
          <a:lstStyle/>
          <a:p>
            <a:r>
              <a:rPr lang="en-US" altLang="ru-RU" dirty="0">
                <a:solidFill>
                  <a:srgbClr val="CC0000"/>
                </a:solidFill>
              </a:rPr>
              <a:t>Israel</a:t>
            </a:r>
            <a:endParaRPr lang="en-US" altLang="ru-RU" dirty="0"/>
          </a:p>
        </p:txBody>
      </p:sp>
      <p:sp>
        <p:nvSpPr>
          <p:cNvPr id="3" name="Прямоугольник 2"/>
          <p:cNvSpPr/>
          <p:nvPr/>
        </p:nvSpPr>
        <p:spPr>
          <a:xfrm>
            <a:off x="757817" y="1590683"/>
            <a:ext cx="10048728" cy="4401205"/>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In 1948, the United Nations voted to divide the former British colony of Palestine into two parts.  </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One part became the nation of Israel, a homeland for the Jewish people. </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 The other part was for the Palestinian Arabs.  </a:t>
            </a:r>
          </a:p>
          <a:p>
            <a:pPr marL="457200" indent="-457200">
              <a:buFont typeface="Arial" panose="020B0604020202020204" pitchFamily="34" charset="0"/>
              <a:buChar char="•"/>
            </a:pP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 governments of the countries in Southwest Asia often reflect Islamic beliefs, and Arabic people are often Islamic by faith. </a:t>
            </a:r>
          </a:p>
          <a:p>
            <a:pPr marL="914400" lvl="1" indent="-457200">
              <a:buFont typeface="Arial" panose="020B0604020202020204" pitchFamily="34" charset="0"/>
              <a:buChar cha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The emergence of Israel as a Jewish nation became and still is a major political issue in the Middle East. </a:t>
            </a:r>
            <a:endParaRPr lang="en-US" sz="2600" dirty="0">
              <a:latin typeface="Times New Roman" panose="02020603050405020304" pitchFamily="18"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12282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929977" y="183886"/>
            <a:ext cx="2362200" cy="1143000"/>
          </a:xfrm>
        </p:spPr>
        <p:txBody>
          <a:bodyPr anchor="ctr"/>
          <a:lstStyle/>
          <a:p>
            <a:r>
              <a:rPr lang="en-US" altLang="ru-RU" dirty="0">
                <a:solidFill>
                  <a:srgbClr val="CC0000"/>
                </a:solidFill>
              </a:rPr>
              <a:t>Israel</a:t>
            </a:r>
            <a:endParaRPr lang="en-US" altLang="ru-RU" dirty="0"/>
          </a:p>
        </p:txBody>
      </p:sp>
      <p:sp>
        <p:nvSpPr>
          <p:cNvPr id="2" name="Прямоугольник 1"/>
          <p:cNvSpPr/>
          <p:nvPr/>
        </p:nvSpPr>
        <p:spPr>
          <a:xfrm>
            <a:off x="290945" y="1429712"/>
            <a:ext cx="11901055" cy="5262979"/>
          </a:xfrm>
          <a:prstGeom prst="rect">
            <a:avLst/>
          </a:prstGeom>
        </p:spPr>
        <p:txBody>
          <a:bodyPr wrap="square">
            <a:spAutoFit/>
          </a:bodyPr>
          <a:lstStyle/>
          <a:p>
            <a:pPr marL="457200" indent="-457200">
              <a:buFont typeface="Arial" panose="020B0604020202020204" pitchFamily="34" charset="0"/>
              <a:buChar char="•"/>
            </a:pP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President: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largely a ceremonial role and is elected by the Knesset for a seven-year term (one-term limit).</a:t>
            </a:r>
          </a:p>
          <a:p>
            <a:pPr marL="457200" indent="-457200">
              <a:buFont typeface="Arial" panose="020B0604020202020204" pitchFamily="34" charset="0"/>
              <a:buChar char="•"/>
            </a:pPr>
            <a:r>
              <a:rPr lang="en-US" sz="2800" b="1" dirty="0" smtClean="0">
                <a:latin typeface="Times New Roman" panose="02020603050405020304" pitchFamily="18" charset="0"/>
                <a:ea typeface="KBScaredStraight" panose="02000603000000000000" pitchFamily="2" charset="0"/>
                <a:cs typeface="Times New Roman" panose="02020603050405020304" pitchFamily="18" charset="0"/>
              </a:rPr>
              <a:t>Prime </a:t>
            </a:r>
            <a:r>
              <a:rPr lang="en-US" sz="2800" b="1" dirty="0">
                <a:latin typeface="Times New Roman" panose="02020603050405020304" pitchFamily="18" charset="0"/>
                <a:ea typeface="KBScaredStraight" panose="02000603000000000000" pitchFamily="2" charset="0"/>
                <a:cs typeface="Times New Roman" panose="02020603050405020304" pitchFamily="18" charset="0"/>
              </a:rPr>
              <a:t>Minister</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 serves a 5-year term; the President nominates a member of the Knesset and the other members vote on him/her. (Generally, the prime minister is usually the leader of the largest political party in the Knesset</a:t>
            </a: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a:t>
            </a:r>
          </a:p>
          <a:p>
            <a:pPr marL="571500" indent="-571500">
              <a:buFont typeface="Arial" panose="020B0604020202020204" pitchFamily="34" charset="0"/>
              <a:buChar char="•"/>
              <a:defRP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Israel’s parliament is called the Knesset.</a:t>
            </a:r>
          </a:p>
          <a:p>
            <a:pPr marL="1028700" lvl="1" indent="-571500">
              <a:buFont typeface="Arial" panose="020B0604020202020204" pitchFamily="34" charset="0"/>
              <a:buChar char="•"/>
              <a:defRPr/>
            </a:pPr>
            <a:r>
              <a:rPr lang="en-US" sz="2800" dirty="0">
                <a:latin typeface="Times New Roman" panose="02020603050405020304" pitchFamily="18" charset="0"/>
                <a:ea typeface="KBScaredStraight" panose="02000603000000000000" pitchFamily="2" charset="0"/>
                <a:cs typeface="Times New Roman" panose="02020603050405020304" pitchFamily="18" charset="0"/>
              </a:rPr>
              <a:t>It is a unicameral governing body.</a:t>
            </a:r>
          </a:p>
          <a:p>
            <a:pPr marL="571500" indent="-571500">
              <a:buFont typeface="Arial" panose="020B0604020202020204" pitchFamily="34" charset="0"/>
              <a:buChar char="•"/>
              <a:defRPr/>
            </a:pP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The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Knesset passes all laws, elects the president &amp; prime minister, and supervises the work of the government through its committees.</a:t>
            </a:r>
          </a:p>
          <a:p>
            <a:pPr marL="571500" indent="-571500">
              <a:buFont typeface="Arial" panose="020B0604020202020204" pitchFamily="34" charset="0"/>
              <a:buChar char="•"/>
              <a:defRPr/>
            </a:pPr>
            <a:r>
              <a:rPr lang="en-US" sz="2800" dirty="0" smtClean="0">
                <a:latin typeface="Times New Roman" panose="02020603050405020304" pitchFamily="18" charset="0"/>
                <a:ea typeface="KBScaredStraight" panose="02000603000000000000" pitchFamily="2" charset="0"/>
                <a:cs typeface="Times New Roman" panose="02020603050405020304" pitchFamily="18" charset="0"/>
              </a:rPr>
              <a:t>Israel </a:t>
            </a:r>
            <a:r>
              <a:rPr lang="en-US" sz="2800" dirty="0">
                <a:latin typeface="Times New Roman" panose="02020603050405020304" pitchFamily="18" charset="0"/>
                <a:ea typeface="KBScaredStraight" panose="02000603000000000000" pitchFamily="2" charset="0"/>
                <a:cs typeface="Times New Roman" panose="02020603050405020304" pitchFamily="18" charset="0"/>
              </a:rPr>
              <a:t>does not have a formal constitution in place, but members of the Knesset have been working on one since 2003.</a:t>
            </a:r>
          </a:p>
          <a:p>
            <a:pPr marL="457200" indent="-457200">
              <a:buFont typeface="Arial" panose="020B0604020202020204" pitchFamily="34" charset="0"/>
              <a:buChar char="•"/>
            </a:pPr>
            <a:endParaRPr lang="en-US" sz="2800" dirty="0">
              <a:latin typeface="Times New Roman" panose="02020603050405020304" pitchFamily="18"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394228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9781" y="81060"/>
            <a:ext cx="12002219" cy="1509623"/>
            <a:chOff x="189781" y="81060"/>
            <a:chExt cx="12002219" cy="1509623"/>
          </a:xfrm>
        </p:grpSpPr>
        <p:pic>
          <p:nvPicPr>
            <p:cNvPr id="14" name="Рисунок 7" descr="http://1.bp.blogspot.com/-Pps0wL1P7fE/VNyk80RqAcI/AAAAAAAAAKU/xwCjdy-xaMs/s1600/logo.gif"/>
            <p:cNvPicPr>
              <a:picLocks noChangeAspect="1" noChangeArrowheads="1"/>
            </p:cNvPicPr>
            <p:nvPr/>
          </p:nvPicPr>
          <p:blipFill>
            <a:blip r:embed="rId2" cstate="print"/>
            <a:srcRect/>
            <a:stretch>
              <a:fillRect/>
            </a:stretch>
          </p:blipFill>
          <p:spPr bwMode="auto">
            <a:xfrm>
              <a:off x="8617789" y="223771"/>
              <a:ext cx="3574211" cy="612101"/>
            </a:xfrm>
            <a:prstGeom prst="roundRect">
              <a:avLst/>
            </a:prstGeom>
            <a:noFill/>
            <a:ln w="9525">
              <a:noFill/>
              <a:miter lim="800000"/>
              <a:headEnd/>
              <a:tailEnd/>
            </a:ln>
          </p:spPr>
        </p:pic>
        <p:pic>
          <p:nvPicPr>
            <p:cNvPr id="15" name="Рисунок 14" descr="http://diplomiya.com/sites/default/files/styles/medium/public/institution_img/logokgtu.jpg?itok=ehztlG8o"/>
            <p:cNvPicPr/>
            <p:nvPr/>
          </p:nvPicPr>
          <p:blipFill>
            <a:blip r:embed="rId3" cstate="print"/>
            <a:srcRect/>
            <a:stretch>
              <a:fillRect/>
            </a:stretch>
          </p:blipFill>
          <p:spPr bwMode="auto">
            <a:xfrm>
              <a:off x="189781" y="81060"/>
              <a:ext cx="1776785" cy="1509623"/>
            </a:xfrm>
            <a:prstGeom prst="roundRect">
              <a:avLst/>
            </a:prstGeom>
            <a:noFill/>
            <a:ln w="9525">
              <a:noFill/>
              <a:miter lim="800000"/>
              <a:headEnd/>
              <a:tailEnd/>
            </a:ln>
          </p:spPr>
        </p:pic>
      </p:grpSp>
      <p:sp>
        <p:nvSpPr>
          <p:cNvPr id="9" name="Rectangle 2"/>
          <p:cNvSpPr>
            <a:spLocks noGrp="1" noChangeArrowheads="1"/>
          </p:cNvSpPr>
          <p:nvPr>
            <p:ph type="title" idx="4294967295"/>
          </p:nvPr>
        </p:nvSpPr>
        <p:spPr>
          <a:xfrm>
            <a:off x="2589212" y="447683"/>
            <a:ext cx="2362200" cy="1143000"/>
          </a:xfrm>
        </p:spPr>
        <p:txBody>
          <a:bodyPr anchor="ctr"/>
          <a:lstStyle/>
          <a:p>
            <a:r>
              <a:rPr lang="en-US" altLang="ru-RU" dirty="0">
                <a:solidFill>
                  <a:srgbClr val="CC0000"/>
                </a:solidFill>
              </a:rPr>
              <a:t>Israel</a:t>
            </a:r>
            <a:endParaRPr lang="en-US" altLang="ru-RU" dirty="0"/>
          </a:p>
        </p:txBody>
      </p:sp>
      <p:pic>
        <p:nvPicPr>
          <p:cNvPr id="16" name="Picture 5" descr="Israel Coat of Arms"/>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28612" y="1821873"/>
            <a:ext cx="3441700" cy="3724275"/>
          </a:xfrm>
          <a:noFill/>
        </p:spPr>
      </p:pic>
      <p:pic>
        <p:nvPicPr>
          <p:cNvPr id="17" name="Picture 5" descr="Knesset"/>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4392958" y="1472649"/>
            <a:ext cx="7758649" cy="3247737"/>
          </a:xfrm>
          <a:noFill/>
        </p:spPr>
      </p:pic>
      <p:pic>
        <p:nvPicPr>
          <p:cNvPr id="18" name="Picture 5" descr="Flag of Israel"/>
          <p:cNvPicPr>
            <a:picLocks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4724401" y="4602351"/>
            <a:ext cx="3352800" cy="2439988"/>
          </a:xfrm>
          <a:noFill/>
        </p:spPr>
      </p:pic>
      <p:sp>
        <p:nvSpPr>
          <p:cNvPr id="3" name="Прямоугольник 2"/>
          <p:cNvSpPr/>
          <p:nvPr/>
        </p:nvSpPr>
        <p:spPr>
          <a:xfrm>
            <a:off x="5029201" y="874902"/>
            <a:ext cx="6096000" cy="646331"/>
          </a:xfrm>
          <a:prstGeom prst="rect">
            <a:avLst/>
          </a:prstGeom>
        </p:spPr>
        <p:txBody>
          <a:bodyPr>
            <a:spAutoFit/>
          </a:bodyPr>
          <a:lstStyle/>
          <a:p>
            <a:pPr algn="ctr"/>
            <a:r>
              <a:rPr lang="en-US" dirty="0">
                <a:latin typeface="KBScaredStraight" panose="02000603000000000000" pitchFamily="2" charset="0"/>
                <a:ea typeface="KBScaredStraight" panose="02000603000000000000" pitchFamily="2" charset="0"/>
              </a:rPr>
              <a:t>The Knesset Building, in Tel Aviv, is home to Israel’s government.</a:t>
            </a:r>
            <a:endParaRPr lang="en-US"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392656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2691</TotalTime>
  <Words>1605</Words>
  <Application>Microsoft Office PowerPoint</Application>
  <PresentationFormat>Широкоэкранный</PresentationFormat>
  <Paragraphs>162</Paragraphs>
  <Slides>27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27</vt:i4>
      </vt:variant>
    </vt:vector>
  </HeadingPairs>
  <TitlesOfParts>
    <vt:vector size="36" baseType="lpstr">
      <vt:lpstr>Arial</vt:lpstr>
      <vt:lpstr>Calibri</vt:lpstr>
      <vt:lpstr>Century Gothic</vt:lpstr>
      <vt:lpstr>KBScaredStraight</vt:lpstr>
      <vt:lpstr>Symbol</vt:lpstr>
      <vt:lpstr>Times New Roman</vt:lpstr>
      <vt:lpstr>Wingdings</vt:lpstr>
      <vt:lpstr>Wingdings 3</vt:lpstr>
      <vt:lpstr>Легкий дым</vt:lpstr>
      <vt:lpstr>Kyrgyz State Technical University  named after I.Razzakov Telematics Department </vt:lpstr>
      <vt:lpstr>Презентация PowerPoint</vt:lpstr>
      <vt:lpstr>Презентация PowerPoint</vt:lpstr>
      <vt:lpstr>The Middle Eastern  Governments </vt:lpstr>
      <vt:lpstr>The Middle Eastern  Governments </vt:lpstr>
      <vt:lpstr>Israel</vt:lpstr>
      <vt:lpstr>Israel</vt:lpstr>
      <vt:lpstr>Israel</vt:lpstr>
      <vt:lpstr>Israel</vt:lpstr>
      <vt:lpstr>Israel</vt:lpstr>
      <vt:lpstr>Israel</vt:lpstr>
      <vt:lpstr>Israel</vt:lpstr>
      <vt:lpstr>Israel</vt:lpstr>
      <vt:lpstr>Kingdom of Saudi Arabia</vt:lpstr>
      <vt:lpstr>Kingdom of Saudi Arabia</vt:lpstr>
      <vt:lpstr>Kingdom of Saudi Arabia</vt:lpstr>
      <vt:lpstr>Kingdom of Saudi Arabia</vt:lpstr>
      <vt:lpstr>Kingdom of Saudi Arabia</vt:lpstr>
      <vt:lpstr>Kingdom of Saudi Arabia</vt:lpstr>
      <vt:lpstr>Kingdom of Saudi Arabia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Максим</dc:creator>
  <cp:lastModifiedBy>Пользователь</cp:lastModifiedBy>
  <cp:revision>175</cp:revision>
  <dcterms:created xsi:type="dcterms:W3CDTF">2014-09-29T16:35:20Z</dcterms:created>
  <dcterms:modified xsi:type="dcterms:W3CDTF">2018-04-09T19:28:30Z</dcterms:modified>
</cp:coreProperties>
</file>