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57" r:id="rId2"/>
    <p:sldId id="256" r:id="rId3"/>
    <p:sldId id="258" r:id="rId4"/>
    <p:sldId id="259" r:id="rId5"/>
    <p:sldId id="260" r:id="rId6"/>
    <p:sldId id="270" r:id="rId7"/>
    <p:sldId id="261" r:id="rId8"/>
    <p:sldId id="263" r:id="rId9"/>
    <p:sldId id="264" r:id="rId10"/>
    <p:sldId id="265" r:id="rId11"/>
    <p:sldId id="266" r:id="rId12"/>
    <p:sldId id="267" r:id="rId13"/>
    <p:sldId id="268" r:id="rId14"/>
    <p:sldId id="273"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434" autoAdjust="0"/>
  </p:normalViewPr>
  <p:slideViewPr>
    <p:cSldViewPr snapToGrid="0">
      <p:cViewPr varScale="1">
        <p:scale>
          <a:sx n="110" d="100"/>
          <a:sy n="110" d="100"/>
        </p:scale>
        <p:origin x="3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A374-3FC3-4FB2-A39E-8E5FCD426955}" type="datetimeFigureOut">
              <a:rPr lang="ru-RU" smtClean="0"/>
              <a:pPr/>
              <a:t>02.03.2016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B7AF4-6F39-466E-BB9A-7BED6FC527B1}" type="slidenum">
              <a:rPr lang="ru-RU" smtClean="0"/>
              <a:pPr/>
              <a:t>‹#›</a:t>
            </a:fld>
            <a:endParaRPr lang="ru-RU"/>
          </a:p>
        </p:txBody>
      </p:sp>
    </p:spTree>
    <p:extLst>
      <p:ext uri="{BB962C8B-B14F-4D97-AF65-F5344CB8AC3E}">
        <p14:creationId xmlns:p14="http://schemas.microsoft.com/office/powerpoint/2010/main" val="52131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439892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742641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910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3893166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4161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906659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561183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446910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257658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100309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507107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66217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3457954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328349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392400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02.03.2016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721400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8BFC92-8691-4E1B-A58D-DF900126ADB6}" type="datetimeFigureOut">
              <a:rPr lang="ru-RU" smtClean="0"/>
              <a:pPr/>
              <a:t>02.03.2016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6BA500-1183-4953-823E-D5BF0A37BF2A}" type="slidenum">
              <a:rPr lang="ru-RU" smtClean="0"/>
              <a:pPr/>
              <a:t>‹#›</a:t>
            </a:fld>
            <a:endParaRPr lang="ru-RU"/>
          </a:p>
        </p:txBody>
      </p:sp>
    </p:spTree>
    <p:extLst>
      <p:ext uri="{BB962C8B-B14F-4D97-AF65-F5344CB8AC3E}">
        <p14:creationId xmlns:p14="http://schemas.microsoft.com/office/powerpoint/2010/main" val="105198545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2063682" y="2131093"/>
            <a:ext cx="8596668" cy="3880773"/>
          </a:xfrm>
        </p:spPr>
        <p:txBody>
          <a:bodyPr>
            <a:normAutofit/>
          </a:bodyPr>
          <a:lstStyle/>
          <a:p>
            <a:pPr marL="0" indent="0" algn="ctr">
              <a:buNone/>
            </a:pPr>
            <a:r>
              <a:rPr lang="en-US" sz="4000" dirty="0" smtClean="0">
                <a:solidFill>
                  <a:schemeClr val="accent2">
                    <a:lumMod val="75000"/>
                  </a:schemeClr>
                </a:solidFill>
                <a:latin typeface="Times New Roman" panose="02020603050405020304" pitchFamily="18" charset="0"/>
                <a:cs typeface="Times New Roman" panose="02020603050405020304" pitchFamily="18" charset="0"/>
              </a:rPr>
              <a:t>Development </a:t>
            </a:r>
            <a:r>
              <a:rPr lang="en-US" sz="4000" dirty="0">
                <a:solidFill>
                  <a:schemeClr val="accent2">
                    <a:lumMod val="75000"/>
                  </a:schemeClr>
                </a:solidFill>
                <a:latin typeface="Times New Roman" panose="02020603050405020304" pitchFamily="18" charset="0"/>
                <a:cs typeface="Times New Roman" panose="02020603050405020304" pitchFamily="18" charset="0"/>
              </a:rPr>
              <a:t>and application of multimedia technologies in educational areas for </a:t>
            </a:r>
            <a:r>
              <a:rPr lang="en-US" sz="4000" dirty="0" smtClean="0">
                <a:solidFill>
                  <a:schemeClr val="accent2">
                    <a:lumMod val="75000"/>
                  </a:schemeClr>
                </a:solidFill>
                <a:latin typeface="Times New Roman" panose="02020603050405020304" pitchFamily="18" charset="0"/>
                <a:cs typeface="Times New Roman" panose="02020603050405020304" pitchFamily="18" charset="0"/>
              </a:rPr>
              <a:t>Asia</a:t>
            </a:r>
            <a:endParaRPr lang="ru-RU" sz="4000" dirty="0" smtClean="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endParaRPr lang="ru-RU" sz="4000" dirty="0">
              <a:solidFill>
                <a:schemeClr val="accent2"/>
              </a:solidFill>
              <a:latin typeface="Times New Roman" pitchFamily="18" charset="0"/>
              <a:cs typeface="Times New Roman" pitchFamily="18" charset="0"/>
            </a:endParaRPr>
          </a:p>
          <a:p>
            <a:pPr marL="0" indent="0" algn="ctr">
              <a:buNone/>
            </a:pPr>
            <a:r>
              <a:rPr lang="en-US" sz="4000" dirty="0" err="1" smtClean="0">
                <a:solidFill>
                  <a:schemeClr val="accent2">
                    <a:lumMod val="50000"/>
                  </a:schemeClr>
                </a:solidFill>
                <a:latin typeface="Times New Roman" pitchFamily="18" charset="0"/>
                <a:cs typeface="Times New Roman" pitchFamily="18" charset="0"/>
              </a:rPr>
              <a:t>Alymkulova</a:t>
            </a:r>
            <a:r>
              <a:rPr lang="en-US" sz="4000" dirty="0" smtClean="0">
                <a:solidFill>
                  <a:schemeClr val="accent2">
                    <a:lumMod val="50000"/>
                  </a:schemeClr>
                </a:solidFill>
                <a:latin typeface="Times New Roman" pitchFamily="18" charset="0"/>
                <a:cs typeface="Times New Roman" pitchFamily="18" charset="0"/>
              </a:rPr>
              <a:t> Almina</a:t>
            </a:r>
          </a:p>
        </p:txBody>
      </p:sp>
      <p:grpSp>
        <p:nvGrpSpPr>
          <p:cNvPr id="14" name="Группа 13"/>
          <p:cNvGrpSpPr/>
          <p:nvPr/>
        </p:nvGrpSpPr>
        <p:grpSpPr>
          <a:xfrm>
            <a:off x="189781" y="58984"/>
            <a:ext cx="12002219" cy="1509623"/>
            <a:chOff x="189781" y="58984"/>
            <a:chExt cx="12002219" cy="1509623"/>
          </a:xfrm>
        </p:grpSpPr>
        <p:pic>
          <p:nvPicPr>
            <p:cNvPr id="15"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6" name="Рисунок 15"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
        <p:nvSpPr>
          <p:cNvPr id="17" name="Заголовок 8"/>
          <p:cNvSpPr>
            <a:spLocks noGrp="1"/>
          </p:cNvSpPr>
          <p:nvPr>
            <p:ph type="title"/>
          </p:nvPr>
        </p:nvSpPr>
        <p:spPr>
          <a:xfrm>
            <a:off x="2662685" y="742605"/>
            <a:ext cx="6452559" cy="808750"/>
          </a:xfrm>
        </p:spPr>
        <p:txBody>
          <a:bodyPr>
            <a:noAutofit/>
          </a:bodyPr>
          <a:lstStyle/>
          <a:p>
            <a:pPr algn="ct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Kyrgyz State Technical University</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named after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I.Razzakov</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Telematics Department </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18844" y="957153"/>
            <a:ext cx="7877114" cy="5655282"/>
          </a:xfrm>
        </p:spPr>
        <p:txBody>
          <a:bodyPr/>
          <a:lstStyle/>
          <a:p>
            <a:pPr algn="just"/>
            <a:r>
              <a:rPr lang="en-US" dirty="0">
                <a:latin typeface="Times New Roman" panose="02020603050405020304" pitchFamily="18" charset="0"/>
                <a:cs typeface="Times New Roman" panose="02020603050405020304" pitchFamily="18" charset="0"/>
              </a:rPr>
              <a:t>Example. Training of pilots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modern aircraft can not be done without special training to multimedia simulators that simulate real-life situations and require interaction with future pilot</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9874" y="2091235"/>
            <a:ext cx="8415020" cy="45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2131108" y="1106291"/>
            <a:ext cx="8046720" cy="5527040"/>
          </a:xfrm>
        </p:spPr>
        <p:txBody>
          <a:bodyPr>
            <a:noAutofit/>
          </a:bodyPr>
          <a:lstStyle/>
          <a:p>
            <a:r>
              <a:rPr lang="en-US" dirty="0">
                <a:latin typeface="Times New Roman" panose="02020603050405020304" pitchFamily="18" charset="0"/>
                <a:cs typeface="Times New Roman" panose="02020603050405020304" pitchFamily="18" charset="0"/>
              </a:rPr>
              <a:t>Working with multimedia tools, students can influence their own learning process, adjusting it to fit your individual abilities and preferences. They learn just the material that interests them, the study was repeated as many times as they need to, which contributes to a more correct perception.</a:t>
            </a:r>
          </a:p>
          <a:p>
            <a:r>
              <a:rPr lang="en-US" dirty="0">
                <a:latin typeface="Times New Roman" panose="02020603050405020304" pitchFamily="18" charset="0"/>
                <a:cs typeface="Times New Roman" panose="02020603050405020304" pitchFamily="18" charset="0"/>
              </a:rPr>
              <a:t>     Thus, the use of high-quality multimedia tools to make the process of learning flexible in relation to social and cultural differences between students, their individual styles and rates of learning and their interests. The </a:t>
            </a:r>
            <a:r>
              <a:rPr lang="en-US" dirty="0" smtClean="0">
                <a:latin typeface="Times New Roman" panose="02020603050405020304" pitchFamily="18" charset="0"/>
                <a:cs typeface="Times New Roman" panose="02020603050405020304" pitchFamily="18" charset="0"/>
              </a:rPr>
              <a:t>use </a:t>
            </a:r>
            <a:r>
              <a:rPr lang="en-US" dirty="0">
                <a:latin typeface="Times New Roman" panose="02020603050405020304" pitchFamily="18" charset="0"/>
                <a:cs typeface="Times New Roman" panose="02020603050405020304" pitchFamily="18" charset="0"/>
              </a:rPr>
              <a:t>of media can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positive impact on several aspects of the educational process at </a:t>
            </a:r>
            <a:r>
              <a:rPr lang="en-US" dirty="0" smtClean="0">
                <a:latin typeface="Times New Roman" panose="02020603050405020304" pitchFamily="18" charset="0"/>
                <a:cs typeface="Times New Roman" panose="02020603050405020304" pitchFamily="18" charset="0"/>
              </a:rPr>
              <a:t>university.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Media promotes:</a:t>
            </a:r>
          </a:p>
          <a:p>
            <a:r>
              <a:rPr lang="en-US" dirty="0">
                <a:latin typeface="Times New Roman" panose="02020603050405020304" pitchFamily="18" charset="0"/>
                <a:cs typeface="Times New Roman" panose="02020603050405020304" pitchFamily="18" charset="0"/>
              </a:rPr>
              <a:t>     1. Cheerleader cognitive aspects of learning, such as perception and awareness of information;</a:t>
            </a:r>
          </a:p>
          <a:p>
            <a:r>
              <a:rPr lang="en-US" dirty="0">
                <a:latin typeface="Times New Roman" panose="02020603050405020304" pitchFamily="18" charset="0"/>
                <a:cs typeface="Times New Roman" panose="02020603050405020304" pitchFamily="18" charset="0"/>
              </a:rPr>
              <a:t>     2. Increasing students motivation to learning;</a:t>
            </a:r>
          </a:p>
          <a:p>
            <a:r>
              <a:rPr lang="en-US" dirty="0">
                <a:latin typeface="Times New Roman" panose="02020603050405020304" pitchFamily="18" charset="0"/>
                <a:cs typeface="Times New Roman" panose="02020603050405020304" pitchFamily="18" charset="0"/>
              </a:rPr>
              <a:t>     3. Development of skills of teamwork and the collective knowledge of the trainees;</a:t>
            </a:r>
          </a:p>
          <a:p>
            <a:r>
              <a:rPr lang="en-US" dirty="0">
                <a:latin typeface="Times New Roman" panose="02020603050405020304" pitchFamily="18" charset="0"/>
                <a:cs typeface="Times New Roman" panose="02020603050405020304" pitchFamily="18" charset="0"/>
              </a:rPr>
              <a:t>     4. Development of the students more in-depth approach to learning,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involves the formation of a deeper understanding of the material being studied</a:t>
            </a:r>
            <a:endParaRPr lang="ru-RU" dirty="0">
              <a:latin typeface="Times New Roman" panose="02020603050405020304" pitchFamily="18" charset="0"/>
              <a:cs typeface="Times New Roman" panose="02020603050405020304" pitchFamily="18" charset="0"/>
            </a:endParaRPr>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
        <p:nvSpPr>
          <p:cNvPr id="12" name="Содержимое 7"/>
          <p:cNvSpPr txBox="1">
            <a:spLocks/>
          </p:cNvSpPr>
          <p:nvPr/>
        </p:nvSpPr>
        <p:spPr>
          <a:xfrm>
            <a:off x="1890143" y="835872"/>
            <a:ext cx="5689600" cy="54864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mtClean="0">
                <a:latin typeface="Times New Roman" panose="02020603050405020304" pitchFamily="18" charset="0"/>
                <a:cs typeface="Times New Roman" panose="02020603050405020304" pitchFamily="18" charset="0"/>
              </a:rPr>
              <a:t>In addition to the number of advantages of using multimedia in general secondary education include:</a:t>
            </a:r>
          </a:p>
          <a:p>
            <a:r>
              <a:rPr lang="en-US" smtClean="0">
                <a:latin typeface="Times New Roman" panose="02020603050405020304" pitchFamily="18" charset="0"/>
                <a:cs typeface="Times New Roman" panose="02020603050405020304" pitchFamily="18" charset="0"/>
              </a:rPr>
              <a:t>simultaneous use of multiple channels of perception student in the learning process, this achieving the integration of information delivered in several different senses;</a:t>
            </a:r>
          </a:p>
          <a:p>
            <a:r>
              <a:rPr lang="en-US" smtClean="0">
                <a:latin typeface="Times New Roman" panose="02020603050405020304" pitchFamily="18" charset="0"/>
                <a:cs typeface="Times New Roman" panose="02020603050405020304" pitchFamily="18" charset="0"/>
              </a:rPr>
              <a:t>the ability to model complex, expensive or dangerous real experiments conducted in the school which is difficult or impossible;</a:t>
            </a:r>
          </a:p>
          <a:p>
            <a:r>
              <a:rPr lang="en-US" smtClean="0">
                <a:latin typeface="Times New Roman" panose="02020603050405020304" pitchFamily="18" charset="0"/>
                <a:cs typeface="Times New Roman" panose="02020603050405020304" pitchFamily="18" charset="0"/>
              </a:rPr>
              <a:t>visualization of abstract information through dynamic process;</a:t>
            </a:r>
          </a:p>
          <a:p>
            <a:r>
              <a:rPr lang="en-US" smtClean="0">
                <a:latin typeface="Times New Roman" panose="02020603050405020304" pitchFamily="18" charset="0"/>
                <a:cs typeface="Times New Roman" panose="02020603050405020304" pitchFamily="18" charset="0"/>
              </a:rPr>
              <a:t>visualization of objects and processes of micro- and macrocosm;</a:t>
            </a:r>
          </a:p>
          <a:p>
            <a:r>
              <a:rPr lang="en-US" smtClean="0">
                <a:latin typeface="Times New Roman" panose="02020603050405020304" pitchFamily="18" charset="0"/>
                <a:cs typeface="Times New Roman" panose="02020603050405020304" pitchFamily="18" charset="0"/>
              </a:rPr>
              <a:t>the opportunity to develop cognitive structures and interpreting students, framing the material studied in a broad academic, social, historical context, and linking the educational material with the interpretation of schoolchildren.</a:t>
            </a:r>
            <a:endParaRPr lang="ru-RU" dirty="0">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8936" y="1139526"/>
            <a:ext cx="2864167" cy="266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6303" y="3804302"/>
            <a:ext cx="2987040" cy="2757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1930400" y="548640"/>
            <a:ext cx="7772400" cy="5405120"/>
          </a:xfrm>
        </p:spPr>
        <p:txBody>
          <a:bodyPr/>
          <a:lstStyle/>
          <a:p>
            <a:pPr algn="just"/>
            <a:r>
              <a:rPr lang="en-US" dirty="0">
                <a:latin typeface="Times New Roman" panose="02020603050405020304" pitchFamily="18" charset="0"/>
                <a:cs typeface="Times New Roman" panose="02020603050405020304" pitchFamily="18" charset="0"/>
              </a:rPr>
              <a:t>The use of computer multimedia technology in the teaching process raises it to a qualitatively new level, a positive effect on the motivation of students to educational activity, improves their viability and activity in the choice of methods for solving the tasks facing them</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873" y="1886584"/>
            <a:ext cx="2666047" cy="323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547" y="422656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descr="Картинки по запросу multimedia image techn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2898" y="2193924"/>
            <a:ext cx="2466975" cy="203263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5920" y="2116766"/>
            <a:ext cx="3836351" cy="221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5920" y="4249102"/>
            <a:ext cx="3728960" cy="208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Группа 10"/>
          <p:cNvGrpSpPr/>
          <p:nvPr/>
        </p:nvGrpSpPr>
        <p:grpSpPr>
          <a:xfrm>
            <a:off x="189781" y="58984"/>
            <a:ext cx="12002219" cy="1509623"/>
            <a:chOff x="189781" y="58984"/>
            <a:chExt cx="12002219" cy="1509623"/>
          </a:xfrm>
        </p:grpSpPr>
        <p:pic>
          <p:nvPicPr>
            <p:cNvPr id="12" name="Рисунок 7" descr="http://1.bp.blogspot.com/-Pps0wL1P7fE/VNyk80RqAcI/AAAAAAAAAKU/xwCjdy-xaMs/s1600/logo.gif"/>
            <p:cNvPicPr>
              <a:picLocks noChangeAspect="1" noChangeArrowheads="1"/>
            </p:cNvPicPr>
            <p:nvPr/>
          </p:nvPicPr>
          <p:blipFill>
            <a:blip r:embed="rId7"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8"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2094270" y="2927506"/>
            <a:ext cx="7875639" cy="2013204"/>
          </a:xfrm>
        </p:spPr>
        <p:txBody>
          <a:bodyPr/>
          <a:lstStyle/>
          <a:p>
            <a:r>
              <a:rPr lang="en-US" sz="4400" dirty="0" smtClean="0">
                <a:solidFill>
                  <a:schemeClr val="accent2">
                    <a:lumMod val="50000"/>
                  </a:schemeClr>
                </a:solidFill>
                <a:latin typeface="Times New Roman" pitchFamily="18" charset="0"/>
                <a:cs typeface="Times New Roman" pitchFamily="18" charset="0"/>
              </a:rPr>
              <a:t>Thank </a:t>
            </a:r>
            <a:r>
              <a:rPr lang="en-US" sz="4400" dirty="0" smtClean="0">
                <a:solidFill>
                  <a:schemeClr val="accent2">
                    <a:lumMod val="50000"/>
                  </a:schemeClr>
                </a:solidFill>
                <a:latin typeface="Times New Roman" pitchFamily="18" charset="0"/>
                <a:cs typeface="Times New Roman" pitchFamily="18" charset="0"/>
              </a:rPr>
              <a:t>you </a:t>
            </a:r>
            <a:r>
              <a:rPr lang="en-US" sz="4400" dirty="0" smtClean="0">
                <a:solidFill>
                  <a:schemeClr val="accent2">
                    <a:lumMod val="50000"/>
                  </a:schemeClr>
                </a:solidFill>
                <a:latin typeface="Times New Roman" pitchFamily="18" charset="0"/>
                <a:cs typeface="Times New Roman" pitchFamily="18" charset="0"/>
              </a:rPr>
              <a:t>for Your </a:t>
            </a:r>
            <a:r>
              <a:rPr lang="en-US" sz="4400" dirty="0" smtClean="0">
                <a:solidFill>
                  <a:schemeClr val="accent2">
                    <a:lumMod val="50000"/>
                  </a:schemeClr>
                </a:solidFill>
                <a:latin typeface="Times New Roman" pitchFamily="18" charset="0"/>
                <a:cs typeface="Times New Roman" pitchFamily="18" charset="0"/>
              </a:rPr>
              <a:t>Attention</a:t>
            </a:r>
            <a:r>
              <a:rPr lang="ru-RU" sz="4400" smtClean="0">
                <a:solidFill>
                  <a:schemeClr val="accent2">
                    <a:lumMod val="50000"/>
                  </a:schemeClr>
                </a:solidFill>
                <a:latin typeface="Times New Roman" pitchFamily="18" charset="0"/>
                <a:cs typeface="Times New Roman" pitchFamily="18" charset="0"/>
              </a:rPr>
              <a:t>!</a:t>
            </a:r>
            <a:endParaRPr lang="en-US" sz="4400" dirty="0" smtClean="0">
              <a:solidFill>
                <a:schemeClr val="accent2">
                  <a:lumMod val="50000"/>
                </a:schemeClr>
              </a:solidFill>
              <a:latin typeface="Times New Roman" pitchFamily="18" charset="0"/>
              <a:cs typeface="Times New Roman" pitchFamily="18" charset="0"/>
            </a:endParaRPr>
          </a:p>
          <a:p>
            <a:endParaRPr lang="ru-RU" dirty="0"/>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2240084" y="1300229"/>
            <a:ext cx="7613773" cy="4937760"/>
          </a:xfrm>
        </p:spPr>
        <p:txBody>
          <a:bodyPr>
            <a:normAutofit/>
          </a:bodyPr>
          <a:lstStyle/>
          <a:p>
            <a:r>
              <a:rPr lang="en-US" sz="2800" b="1" dirty="0">
                <a:latin typeface="Times New Roman" panose="02020603050405020304" pitchFamily="18" charset="0"/>
                <a:cs typeface="Times New Roman" panose="02020603050405020304" pitchFamily="18" charset="0"/>
              </a:rPr>
              <a:t>KEY </a:t>
            </a:r>
            <a:r>
              <a:rPr lang="en-US" sz="2800" b="1" dirty="0" smtClean="0">
                <a:latin typeface="Times New Roman" panose="02020603050405020304" pitchFamily="18" charset="0"/>
                <a:cs typeface="Times New Roman" panose="02020603050405020304" pitchFamily="18" charset="0"/>
              </a:rPr>
              <a:t>WORDS</a:t>
            </a:r>
          </a:p>
          <a:p>
            <a:r>
              <a:rPr lang="en-US" b="1" dirty="0" smtClean="0">
                <a:latin typeface="Times New Roman" panose="02020603050405020304" pitchFamily="18" charset="0"/>
                <a:cs typeface="Times New Roman" panose="02020603050405020304" pitchFamily="18" charset="0"/>
              </a:rPr>
              <a:t>Technology </a:t>
            </a:r>
            <a:r>
              <a:rPr lang="en-US" b="1" dirty="0">
                <a:latin typeface="Times New Roman" panose="02020603050405020304" pitchFamily="18" charset="0"/>
                <a:cs typeface="Times New Roman" panose="02020603050405020304" pitchFamily="18" charset="0"/>
              </a:rPr>
              <a:t>of multimedia</a:t>
            </a:r>
            <a:endParaRPr lang="ru-RU"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Multimedia products</a:t>
            </a:r>
            <a:endParaRPr lang="ru-RU"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Sampling of a sound</a:t>
            </a:r>
            <a:endParaRPr lang="ru-RU"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Sound card</a:t>
            </a:r>
            <a:endParaRPr lang="ru-RU"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Effect of the </a:t>
            </a:r>
            <a:r>
              <a:rPr lang="en-US" b="1" dirty="0" smtClean="0">
                <a:latin typeface="Times New Roman" panose="02020603050405020304" pitchFamily="18" charset="0"/>
                <a:cs typeface="Times New Roman" panose="02020603050405020304" pitchFamily="18" charset="0"/>
              </a:rPr>
              <a:t>movement</a:t>
            </a:r>
          </a:p>
          <a:p>
            <a:endParaRPr lang="en-US" b="1" dirty="0" smtClean="0"/>
          </a:p>
          <a:p>
            <a:pPr algn="just"/>
            <a:endParaRPr lang="en-US"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Multimedia </a:t>
            </a:r>
            <a:r>
              <a:rPr lang="en-US" sz="2000" b="1" dirty="0">
                <a:latin typeface="Times New Roman" panose="02020603050405020304" pitchFamily="18" charset="0"/>
                <a:cs typeface="Times New Roman" panose="02020603050405020304" pitchFamily="18" charset="0"/>
              </a:rPr>
              <a:t>Technologies </a:t>
            </a:r>
            <a:r>
              <a:rPr lang="en-US" sz="2000" dirty="0">
                <a:latin typeface="Times New Roman" panose="02020603050405020304" pitchFamily="18" charset="0"/>
                <a:cs typeface="Times New Roman" panose="02020603050405020304" pitchFamily="18" charset="0"/>
              </a:rPr>
              <a:t>(English multi -. Many, media - Wednesday). - This technology makes use of technical means and special software on the computer to combine text, graphics, audio and video information.</a:t>
            </a:r>
            <a:endParaRPr lang="ru-RU" sz="2000" dirty="0">
              <a:latin typeface="Times New Roman" panose="02020603050405020304" pitchFamily="18" charset="0"/>
              <a:cs typeface="Times New Roman" panose="02020603050405020304" pitchFamily="18" charset="0"/>
            </a:endParaRPr>
          </a:p>
          <a:p>
            <a:endParaRPr lang="ru-RU"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4331" y="1300229"/>
            <a:ext cx="397256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ircle(in)">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circle(in)">
                                      <p:cBhvr>
                                        <p:cTn id="37" dur="20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1"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1"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p:cTn id="4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1"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 calcmode="lin" valueType="num">
                                      <p:cBhvr>
                                        <p:cTn id="5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8">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1"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 calcmode="lin" valueType="num">
                                      <p:cBhvr>
                                        <p:cTn id="63"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65" dur="500"/>
                                        <p:tgtEl>
                                          <p:spTgt spid="8">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1" nodeType="click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 calcmode="lin" valueType="num">
                                      <p:cBhvr>
                                        <p:cTn id="70"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71"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72" dur="500"/>
                                        <p:tgtEl>
                                          <p:spTgt spid="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1" nodeType="click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 calcmode="lin" valueType="num">
                                      <p:cBhvr>
                                        <p:cTn id="7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78"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79" dur="500"/>
                                        <p:tgtEl>
                                          <p:spTgt spid="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1" nodeType="clickEffect">
                                  <p:stCondLst>
                                    <p:cond delay="0"/>
                                  </p:stCondLst>
                                  <p:childTnLst>
                                    <p:set>
                                      <p:cBhvr>
                                        <p:cTn id="83" dur="1" fill="hold">
                                          <p:stCondLst>
                                            <p:cond delay="0"/>
                                          </p:stCondLst>
                                        </p:cTn>
                                        <p:tgtEl>
                                          <p:spTgt spid="8">
                                            <p:txEl>
                                              <p:pRg st="8" end="8"/>
                                            </p:txEl>
                                          </p:spTgt>
                                        </p:tgtEl>
                                        <p:attrNameLst>
                                          <p:attrName>style.visibility</p:attrName>
                                        </p:attrNameLst>
                                      </p:cBhvr>
                                      <p:to>
                                        <p:strVal val="visible"/>
                                      </p:to>
                                    </p:set>
                                    <p:anim calcmode="lin" valueType="num">
                                      <p:cBhvr>
                                        <p:cTn id="84"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85"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8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3759" y="529821"/>
            <a:ext cx="8961120" cy="5330162"/>
          </a:xfrm>
        </p:spPr>
        <p:txBody>
          <a:bodyPr/>
          <a:lstStyle/>
          <a:p>
            <a:endParaRPr lang="en-US" b="1" dirty="0" smtClean="0">
              <a:solidFill>
                <a:schemeClr val="tx2"/>
              </a:solidFill>
              <a:latin typeface="Times New Roman" panose="02020603050405020304" pitchFamily="18" charset="0"/>
              <a:cs typeface="Times New Roman" panose="02020603050405020304" pitchFamily="18" charset="0"/>
            </a:endParaRPr>
          </a:p>
          <a:p>
            <a:pPr marL="0" indent="0">
              <a:buNone/>
            </a:pPr>
            <a:r>
              <a:rPr lang="en-US" sz="3200" b="1" dirty="0" smtClean="0">
                <a:solidFill>
                  <a:schemeClr val="tx2"/>
                </a:solidFill>
                <a:latin typeface="Times New Roman" panose="02020603050405020304" pitchFamily="18" charset="0"/>
                <a:cs typeface="Times New Roman" panose="02020603050405020304" pitchFamily="18" charset="0"/>
              </a:rPr>
              <a:t>The </a:t>
            </a:r>
            <a:r>
              <a:rPr lang="en-US" sz="3200" b="1" dirty="0">
                <a:solidFill>
                  <a:schemeClr val="tx2"/>
                </a:solidFill>
                <a:latin typeface="Times New Roman" panose="02020603050405020304" pitchFamily="18" charset="0"/>
                <a:cs typeface="Times New Roman" panose="02020603050405020304" pitchFamily="18" charset="0"/>
              </a:rPr>
              <a:t>notion of technology of </a:t>
            </a:r>
            <a:r>
              <a:rPr lang="en-US" sz="3200" b="1" dirty="0" smtClean="0">
                <a:solidFill>
                  <a:schemeClr val="tx2"/>
                </a:solidFill>
                <a:latin typeface="Times New Roman" panose="02020603050405020304" pitchFamily="18" charset="0"/>
                <a:cs typeface="Times New Roman" panose="02020603050405020304" pitchFamily="18" charset="0"/>
              </a:rPr>
              <a:t>multimedia</a:t>
            </a:r>
          </a:p>
          <a:p>
            <a:endParaRPr lang="en-US" b="1" dirty="0">
              <a:solidFill>
                <a:schemeClr val="tx2"/>
              </a:solidFill>
              <a:latin typeface="Times New Roman" panose="02020603050405020304" pitchFamily="18" charset="0"/>
              <a:cs typeface="Times New Roman" panose="02020603050405020304" pitchFamily="18" charset="0"/>
            </a:endParaRPr>
          </a:p>
          <a:p>
            <a:endParaRPr lang="ru-RU" b="1" dirty="0">
              <a:solidFill>
                <a:schemeClr val="tx2"/>
              </a:solidFill>
              <a:latin typeface="Calibri" pitchFamily="34" charset="0"/>
            </a:endParaRPr>
          </a:p>
        </p:txBody>
      </p:sp>
      <p:grpSp>
        <p:nvGrpSpPr>
          <p:cNvPr id="10" name="Группа 9"/>
          <p:cNvGrpSpPr/>
          <p:nvPr/>
        </p:nvGrpSpPr>
        <p:grpSpPr>
          <a:xfrm>
            <a:off x="189781" y="58984"/>
            <a:ext cx="12002219" cy="1509623"/>
            <a:chOff x="189781" y="58984"/>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
        <p:nvSpPr>
          <p:cNvPr id="14" name="Text Box 4"/>
          <p:cNvSpPr txBox="1">
            <a:spLocks noChangeArrowheads="1"/>
          </p:cNvSpPr>
          <p:nvPr/>
        </p:nvSpPr>
        <p:spPr bwMode="auto">
          <a:xfrm>
            <a:off x="1442049" y="2205742"/>
            <a:ext cx="5725320" cy="1569660"/>
          </a:xfrm>
          <a:prstGeom prst="rect">
            <a:avLst/>
          </a:prstGeom>
          <a:solidFill>
            <a:schemeClr val="accent1">
              <a:lumMod val="20000"/>
              <a:lumOff val="80000"/>
            </a:schemeClr>
          </a:solidFill>
          <a:ln w="9525">
            <a:noFill/>
            <a:miter lim="800000"/>
            <a:headEnd/>
            <a:tailEnd/>
          </a:ln>
        </p:spPr>
        <p:txBody>
          <a:bodyPr wrap="square">
            <a:spAutoFit/>
          </a:bodyPr>
          <a:lstStyle/>
          <a:p>
            <a:pPr indent="266700" algn="just" fontAlgn="auto">
              <a:spcBef>
                <a:spcPts val="0"/>
              </a:spcBef>
              <a:spcAft>
                <a:spcPts val="0"/>
              </a:spcAft>
              <a:defRPr/>
            </a:pPr>
            <a:r>
              <a:rPr lang="en-US" sz="2400" dirty="0">
                <a:latin typeface="Times New Roman" panose="02020603050405020304" pitchFamily="18" charset="0"/>
                <a:cs typeface="Times New Roman" panose="02020603050405020304" pitchFamily="18" charset="0"/>
              </a:rPr>
              <a:t>The term "multimedia" literally designates "many environments" and is treated as combination of the text, a sound, graphics and video in one information </a:t>
            </a:r>
            <a:r>
              <a:rPr lang="en-US" sz="2400" dirty="0" smtClean="0">
                <a:latin typeface="Times New Roman" panose="02020603050405020304" pitchFamily="18" charset="0"/>
                <a:cs typeface="Times New Roman" panose="02020603050405020304" pitchFamily="18" charset="0"/>
              </a:rPr>
              <a:t>object</a:t>
            </a:r>
            <a:endParaRPr lang="ru-RU" sz="2400" dirty="0">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1450978" y="4196223"/>
            <a:ext cx="7117241" cy="1569660"/>
          </a:xfrm>
          <a:prstGeom prst="rect">
            <a:avLst/>
          </a:prstGeom>
          <a:solidFill>
            <a:schemeClr val="accent1">
              <a:lumMod val="20000"/>
              <a:lumOff val="80000"/>
            </a:schemeClr>
          </a:solidFill>
          <a:ln w="9525">
            <a:noFill/>
            <a:miter lim="800000"/>
            <a:headEnd/>
            <a:tailEnd/>
          </a:ln>
        </p:spPr>
        <p:txBody>
          <a:bodyPr wrap="square">
            <a:spAutoFit/>
          </a:bodyPr>
          <a:lstStyle/>
          <a:p>
            <a:pPr indent="266700" algn="just" fontAlgn="auto">
              <a:spcBef>
                <a:spcPts val="0"/>
              </a:spcBef>
              <a:spcAft>
                <a:spcPts val="0"/>
              </a:spcAft>
              <a:defRPr/>
            </a:pPr>
            <a:r>
              <a:rPr lang="en-US" sz="2400" dirty="0">
                <a:latin typeface="Times New Roman" panose="02020603050405020304" pitchFamily="18" charset="0"/>
                <a:cs typeface="Times New Roman" panose="02020603050405020304" pitchFamily="18" charset="0"/>
              </a:rPr>
              <a:t>The technology of multimedia is the technology ensuring simultaneous functioning with a sound, videos, animations, static images and texts in the interactive</a:t>
            </a:r>
            <a:r>
              <a:rPr lang="en-US" sz="2400" dirty="0">
                <a:latin typeface="+mn-lt"/>
              </a:rPr>
              <a:t> </a:t>
            </a:r>
            <a:r>
              <a:rPr lang="en-US" sz="2400" dirty="0">
                <a:latin typeface="Times New Roman" panose="02020603050405020304" pitchFamily="18" charset="0"/>
                <a:cs typeface="Times New Roman" panose="02020603050405020304" pitchFamily="18" charset="0"/>
              </a:rPr>
              <a:t>(dialogue) mode.</a:t>
            </a:r>
            <a:endParaRPr lang="ru-RU" sz="2400" dirty="0">
              <a:latin typeface="Times New Roman" panose="02020603050405020304" pitchFamily="18" charset="0"/>
              <a:cs typeface="Times New Roman" panose="02020603050405020304" pitchFamily="18" charset="0"/>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7369" y="1784921"/>
            <a:ext cx="3403600" cy="241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8219" y="3775402"/>
            <a:ext cx="2854959" cy="246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2300713" y="1214407"/>
            <a:ext cx="7860891" cy="5296309"/>
          </a:xfrm>
        </p:spPr>
        <p:txBody>
          <a:bodyPr/>
          <a:lstStyle/>
          <a:p>
            <a:r>
              <a:rPr lang="en-US" sz="2400" dirty="0" smtClean="0">
                <a:latin typeface="Times New Roman" panose="02020603050405020304" pitchFamily="18" charset="0"/>
                <a:cs typeface="Times New Roman" panose="02020603050405020304" pitchFamily="18" charset="0"/>
              </a:rPr>
              <a:t>The composition of multimedia: </a:t>
            </a:r>
            <a:r>
              <a:rPr lang="en-US" sz="2400" dirty="0">
                <a:latin typeface="Times New Roman" panose="02020603050405020304" pitchFamily="18" charset="0"/>
                <a:cs typeface="Times New Roman" panose="02020603050405020304" pitchFamily="18" charset="0"/>
              </a:rPr>
              <a:t>Hardware sound card, speakers, microphone, disk drives, CD-ROM, DVD-ROM software device drivers and audio playback software and video media multimedia data CD, DVD - discs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emergence of multimedia systems is made possible thanks to the progress in the development of PC: The increased volume of operational and external memory, processor speed, graphics capabilities, advances in video technology, laser discs, their mass introduction and development of effective methods of compression and scan data</a:t>
            </a:r>
            <a:r>
              <a:rPr lang="en-US" sz="2400" dirty="0" smtClean="0">
                <a:latin typeface="Times New Roman" panose="02020603050405020304" pitchFamily="18" charset="0"/>
                <a:cs typeface="Times New Roman" panose="02020603050405020304" pitchFamily="18" charset="0"/>
              </a:rPr>
              <a:t>.</a:t>
            </a:r>
          </a:p>
          <a:p>
            <a:endParaRPr lang="en-US" dirty="0"/>
          </a:p>
          <a:p>
            <a:endParaRPr lang="ru-RU" dirty="0"/>
          </a:p>
        </p:txBody>
      </p:sp>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idx="1"/>
          </p:nvPr>
        </p:nvSpPr>
        <p:spPr>
          <a:xfrm>
            <a:off x="1966566" y="1107829"/>
            <a:ext cx="7464978" cy="5382108"/>
          </a:xfrm>
        </p:spPr>
        <p:txBody>
          <a:bodyPr>
            <a:normAutofit/>
          </a:bodyPr>
          <a:lstStyle/>
          <a:p>
            <a:pPr algn="just"/>
            <a:r>
              <a:rPr lang="en-US" dirty="0">
                <a:latin typeface="Times New Roman" panose="02020603050405020304" pitchFamily="18" charset="0"/>
                <a:cs typeface="Times New Roman" panose="02020603050405020304" pitchFamily="18" charset="0"/>
              </a:rPr>
              <a:t>In the modern education system in Asia a huge role acquire information and pedagogical technologies of teaching, revealing the creativity, talent and personality of the individual. These include various types of training, monitoring programs, laboratory workshops, simulators, game programs, object-oriented environment, training simulations, role-playing, group workshops, case situations (case studies), multimedia technologies, psychological testing, etc.</a:t>
            </a:r>
          </a:p>
          <a:p>
            <a:pPr algn="just"/>
            <a:r>
              <a:rPr lang="en-US" dirty="0">
                <a:latin typeface="Times New Roman" panose="02020603050405020304" pitchFamily="18" charset="0"/>
                <a:cs typeface="Times New Roman" panose="02020603050405020304" pitchFamily="18" charset="0"/>
              </a:rPr>
              <a:t>Information technologies have opened real prospects for the education system, namely, the widespread introduction of means of information technologies for multimedia visualization, dynamic presentation of educational information with the use of video, audio and remote access to information resources; continuity and coherence of computer training at all levels of education - from pre-school to post-graduate - at the expense of computer support for all subjects and disciplines of the educational process; ensuring freedom of choice of technique, style, and learning tools for the detection and identification of individual creative abilities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the learner; the creation of scientific and methodologically sound basic education system on the basis of new information technologies.</a:t>
            </a:r>
            <a:endParaRPr lang="ru-RU"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3"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idx="1"/>
          </p:nvPr>
        </p:nvSpPr>
        <p:spPr>
          <a:xfrm>
            <a:off x="1902542" y="711201"/>
            <a:ext cx="7371460" cy="5330162"/>
          </a:xfrm>
        </p:spPr>
        <p:txBody>
          <a:bodyPr/>
          <a:lstStyle/>
          <a:p>
            <a:pPr algn="just"/>
            <a:r>
              <a:rPr lang="en-US" dirty="0">
                <a:latin typeface="Times New Roman" panose="02020603050405020304" pitchFamily="18" charset="0"/>
                <a:cs typeface="Times New Roman" panose="02020603050405020304" pitchFamily="18" charset="0"/>
              </a:rPr>
              <a:t>The level of use of computer technology in the majority of higher education institutions, while lagging behind the growth rates of computer hardware equipment and the pace of new technologies and software.</a:t>
            </a:r>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382" y="1814511"/>
            <a:ext cx="2722978" cy="303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171" y="1590991"/>
            <a:ext cx="3451209" cy="209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012" y="2857814"/>
            <a:ext cx="2814321" cy="291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333" y="3688081"/>
            <a:ext cx="3483609"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Группа 9"/>
          <p:cNvGrpSpPr/>
          <p:nvPr/>
        </p:nvGrpSpPr>
        <p:grpSpPr>
          <a:xfrm>
            <a:off x="189781" y="58984"/>
            <a:ext cx="12002219" cy="1509623"/>
            <a:chOff x="189781" y="58984"/>
            <a:chExt cx="12002219" cy="1509623"/>
          </a:xfrm>
        </p:grpSpPr>
        <p:pic>
          <p:nvPicPr>
            <p:cNvPr id="12" name="Рисунок 7" descr="http://1.bp.blogspot.com/-Pps0wL1P7fE/VNyk80RqAcI/AAAAAAAAAKU/xwCjdy-xaMs/s1600/logo.gif"/>
            <p:cNvPicPr>
              <a:picLocks noChangeAspect="1" noChangeArrowheads="1"/>
            </p:cNvPicPr>
            <p:nvPr/>
          </p:nvPicPr>
          <p:blipFill>
            <a:blip r:embed="rId6"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7"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idx="1"/>
          </p:nvPr>
        </p:nvSpPr>
        <p:spPr>
          <a:xfrm>
            <a:off x="1966566" y="930120"/>
            <a:ext cx="7371460" cy="5166618"/>
          </a:xfrm>
        </p:spPr>
        <p:txBody>
          <a:bodyPr/>
          <a:lstStyle/>
          <a:p>
            <a:pPr algn="just"/>
            <a:r>
              <a:rPr lang="en-US" dirty="0">
                <a:latin typeface="Times New Roman" panose="02020603050405020304" pitchFamily="18" charset="0"/>
                <a:cs typeface="Times New Roman" panose="02020603050405020304" pitchFamily="18" charset="0"/>
              </a:rPr>
              <a:t>The feasibility of using multimedia in education can be illustrated by many </a:t>
            </a:r>
            <a:r>
              <a:rPr lang="en-US" dirty="0" smtClean="0">
                <a:latin typeface="Times New Roman" panose="02020603050405020304" pitchFamily="18" charset="0"/>
                <a:cs typeface="Times New Roman" panose="02020603050405020304" pitchFamily="18" charset="0"/>
              </a:rPr>
              <a:t>examples. Example: </a:t>
            </a:r>
            <a:r>
              <a:rPr lang="en-US" dirty="0">
                <a:latin typeface="Times New Roman" panose="02020603050405020304" pitchFamily="18" charset="0"/>
                <a:cs typeface="Times New Roman" panose="02020603050405020304" pitchFamily="18" charset="0"/>
              </a:rPr>
              <a:t>As a rule, the presentation, accompanied by beautiful images and animations are more visually attractive than static text, and they can maintain a proper emotional level, complementing the submitted material, helping to improve learning efficiency</a:t>
            </a:r>
            <a:r>
              <a:rPr lang="en-US"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1098" y="2512012"/>
            <a:ext cx="7140227" cy="399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25807" y="1043992"/>
            <a:ext cx="7729682" cy="5584162"/>
          </a:xfrm>
        </p:spPr>
        <p:txBody>
          <a:bodyPr/>
          <a:lstStyle/>
          <a:p>
            <a:pPr algn="just"/>
            <a:r>
              <a:rPr lang="en-US" dirty="0" smtClean="0">
                <a:latin typeface="Times New Roman" panose="02020603050405020304" pitchFamily="18" charset="0"/>
                <a:cs typeface="Times New Roman" panose="02020603050405020304" pitchFamily="18" charset="0"/>
              </a:rPr>
              <a:t>For example: </a:t>
            </a:r>
            <a:r>
              <a:rPr lang="en-US" dirty="0">
                <a:latin typeface="Times New Roman" panose="02020603050405020304" pitchFamily="18" charset="0"/>
                <a:cs typeface="Times New Roman" panose="02020603050405020304" pitchFamily="18" charset="0"/>
              </a:rPr>
              <a:t>Using Multimedia allows students to demonstrate a series of experiments in physics or chemistry, the implementation of which is impossible in the school environment</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762" y="2117114"/>
            <a:ext cx="7239000" cy="451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189781" y="58984"/>
            <a:ext cx="12002219" cy="1509623"/>
            <a:chOff x="189781" y="58984"/>
            <a:chExt cx="12002219" cy="1509623"/>
          </a:xfrm>
        </p:grpSpPr>
        <p:pic>
          <p:nvPicPr>
            <p:cNvPr id="9"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0" name="Рисунок 9"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1966566" y="1012358"/>
            <a:ext cx="7631400" cy="4448442"/>
          </a:xfrm>
        </p:spPr>
        <p:txBody>
          <a:bodyPr/>
          <a:lstStyle/>
          <a:p>
            <a:pPr algn="just"/>
            <a:r>
              <a:rPr lang="en-US" dirty="0">
                <a:latin typeface="Times New Roman" panose="02020603050405020304" pitchFamily="18" charset="0"/>
                <a:cs typeface="Times New Roman" panose="02020603050405020304" pitchFamily="18" charset="0"/>
              </a:rPr>
              <a:t>Example. </a:t>
            </a:r>
            <a:r>
              <a:rPr lang="en-US" dirty="0" smtClean="0">
                <a:latin typeface="Times New Roman" panose="02020603050405020304" pitchFamily="18" charset="0"/>
                <a:cs typeface="Times New Roman" panose="02020603050405020304" pitchFamily="18" charset="0"/>
              </a:rPr>
              <a:t>With the using  multimedia we can </a:t>
            </a:r>
            <a:r>
              <a:rPr lang="en-US" dirty="0">
                <a:latin typeface="Times New Roman" panose="02020603050405020304" pitchFamily="18" charset="0"/>
                <a:cs typeface="Times New Roman" panose="02020603050405020304" pitchFamily="18" charset="0"/>
              </a:rPr>
              <a:t>"move in space" and show the students studied in the course of history exhibits museums or archaeological sites, without having to leave the class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101" y="2014651"/>
            <a:ext cx="767334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Группа 8"/>
          <p:cNvGrpSpPr/>
          <p:nvPr/>
        </p:nvGrpSpPr>
        <p:grpSpPr>
          <a:xfrm>
            <a:off x="189781" y="58984"/>
            <a:ext cx="12002219" cy="1509623"/>
            <a:chOff x="189781" y="58984"/>
            <a:chExt cx="12002219" cy="1509623"/>
          </a:xfrm>
        </p:grpSpPr>
        <p:pic>
          <p:nvPicPr>
            <p:cNvPr id="10" name="Рисунок 7" descr="http://1.bp.blogspot.com/-Pps0wL1P7fE/VNyk80RqAcI/AAAAAAAAAKU/xwCjdy-xaMs/s1600/logo.gif"/>
            <p:cNvPicPr>
              <a:picLocks noChangeAspect="1" noChangeArrowheads="1"/>
            </p:cNvPicPr>
            <p:nvPr/>
          </p:nvPicPr>
          <p:blipFill>
            <a:blip r:embed="rId3" cstate="print"/>
            <a:srcRect/>
            <a:stretch>
              <a:fillRect/>
            </a:stretch>
          </p:blipFill>
          <p:spPr bwMode="auto">
            <a:xfrm>
              <a:off x="8617789" y="223771"/>
              <a:ext cx="3574211" cy="612101"/>
            </a:xfrm>
            <a:prstGeom prst="roundRect">
              <a:avLst/>
            </a:prstGeom>
            <a:noFill/>
            <a:ln w="9525">
              <a:noFill/>
              <a:miter lim="800000"/>
              <a:headEnd/>
              <a:tailEnd/>
            </a:ln>
          </p:spPr>
        </p:pic>
        <p:pic>
          <p:nvPicPr>
            <p:cNvPr id="11" name="Рисунок 10" descr="http://diplomiya.com/sites/default/files/styles/medium/public/institution_img/logokgtu.jpg?itok=ehztlG8o"/>
            <p:cNvPicPr/>
            <p:nvPr/>
          </p:nvPicPr>
          <p:blipFill>
            <a:blip r:embed="rId4" cstate="print"/>
            <a:srcRect/>
            <a:stretch>
              <a:fillRect/>
            </a:stretch>
          </p:blipFill>
          <p:spPr bwMode="auto">
            <a:xfrm>
              <a:off x="189781" y="58984"/>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1497</TotalTime>
  <Words>826</Words>
  <Application>Microsoft Office PowerPoint</Application>
  <PresentationFormat>Широкоэкранный</PresentationFormat>
  <Paragraphs>42</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Century Gothic</vt:lpstr>
      <vt:lpstr>Times New Roman</vt:lpstr>
      <vt:lpstr>Wingdings 3</vt:lpstr>
      <vt:lpstr>Легкий дым</vt:lpstr>
      <vt:lpstr>Kyrgyz State Technical University  named after I.Razzakov Telematics Department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dc:creator>
  <cp:lastModifiedBy>caren1</cp:lastModifiedBy>
  <cp:revision>109</cp:revision>
  <dcterms:created xsi:type="dcterms:W3CDTF">2014-09-29T16:35:20Z</dcterms:created>
  <dcterms:modified xsi:type="dcterms:W3CDTF">2016-03-02T06:03:47Z</dcterms:modified>
</cp:coreProperties>
</file>