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7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1" r:id="rId10"/>
    <p:sldId id="259" r:id="rId11"/>
    <p:sldId id="277" r:id="rId12"/>
    <p:sldId id="278" r:id="rId13"/>
    <p:sldId id="279" r:id="rId14"/>
    <p:sldId id="280" r:id="rId15"/>
    <p:sldId id="282" r:id="rId16"/>
    <p:sldId id="261" r:id="rId17"/>
    <p:sldId id="275" r:id="rId18"/>
    <p:sldId id="276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A374-3FC3-4FB2-A39E-8E5FCD426955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AF4-6F39-466E-BB9A-7BED6FC52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37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28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23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90650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74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094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24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32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81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8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46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5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6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4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9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96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FC92-8691-4E1B-A58D-DF900126ADB6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6BA500-1183-4953-823E-D5BF0A37B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4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63682" y="213109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telemedicine in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Asia</a:t>
            </a:r>
          </a:p>
          <a:p>
            <a:pPr algn="ctr"/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Koshoeva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Bibigul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8"/>
          <p:cNvSpPr>
            <a:spLocks noGrp="1"/>
          </p:cNvSpPr>
          <p:nvPr>
            <p:ph type="title"/>
          </p:nvPr>
        </p:nvSpPr>
        <p:spPr>
          <a:xfrm>
            <a:off x="2662685" y="742605"/>
            <a:ext cx="6452559" cy="8087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State Technical University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after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I.Razzakov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Telematics Department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315900" y="529821"/>
            <a:ext cx="5674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chemeClr val="accent3">
                    <a:lumMod val="50000"/>
                  </a:schemeClr>
                </a:solidFill>
              </a:rPr>
              <a:t>Telemedicine, </a:t>
            </a:r>
            <a:r>
              <a:rPr lang="en-GB" altLang="zh-TW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Examples from  Pakistan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642" y="1553609"/>
            <a:ext cx="5552284" cy="50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773" y="2099113"/>
            <a:ext cx="3719067" cy="177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566" y="4466956"/>
            <a:ext cx="3724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0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45941" y="685747"/>
            <a:ext cx="82166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History of Telemedicine Initiatives in Pakistan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Early focus on using telemedicine for expanding healthcare to rural Pakistan started in 2000.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Mostly NGOs introduced the concept through some local Hospitals as partners.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Rudimentary store and forward </a:t>
            </a:r>
            <a:r>
              <a:rPr lang="en-US" sz="2000" dirty="0" err="1" smtClean="0"/>
              <a:t>tele</a:t>
            </a:r>
            <a:r>
              <a:rPr lang="en-US" sz="2000" dirty="0" smtClean="0"/>
              <a:t>-consultation setups were done to start with.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Government interest started in 2005 with the availability of multiple sources of bandwidth including the national satellite.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Integrated policy framework is in the works in parallel with the full-scale pilot projects for real time remote consultations through network enabled medical equipment at remote end.</a:t>
            </a:r>
            <a:endParaRPr lang="en-US" b="1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48774" y="918576"/>
            <a:ext cx="8941279" cy="530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PAKSAT-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HealthNET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project is designed to offer Basic telemedicine services including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– Tele-diagnosis/consultations: Specialists in hub hospitals will be able to examine patients remotely and provide diagnosis and consultations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– Tele-treatment: Patients diagnosed with a disease or their doctor will be able to seek specialist advice on treatment to be offered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Diseases covered will include ENT, skin, chest, cardiology, psychiatry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– Specialists will be able to examine the patients, their medical history, test results and vital signs like heartbeat, blood pressure, temperature, breathing etc </a:t>
            </a:r>
            <a:r>
              <a:rPr lang="en-US" sz="2000" dirty="0" err="1" smtClean="0"/>
              <a:t>thorugh</a:t>
            </a:r>
            <a:r>
              <a:rPr lang="en-US" sz="2000" dirty="0" smtClean="0"/>
              <a:t> electronic medical facilities available at remotes</a:t>
            </a:r>
            <a:endParaRPr lang="en-US" sz="2000" b="1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6566" y="379562"/>
            <a:ext cx="84193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PAKSAT-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HealthNET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PAKSAT-</a:t>
            </a:r>
            <a:r>
              <a:rPr lang="en-US" dirty="0" err="1" smtClean="0"/>
              <a:t>HealthNET</a:t>
            </a:r>
            <a:r>
              <a:rPr lang="en-US" dirty="0" smtClean="0"/>
              <a:t> is designed as a pilot project to set-up a telemedicine infrastructure linking three urban hospitals with twelve hospitals in rural/remote areas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• Number of rural sites proposed to be covered in each province under this project are as follows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– PUNJAB1 (Holy Family) » (</a:t>
            </a:r>
            <a:r>
              <a:rPr lang="en-US" dirty="0" err="1" smtClean="0"/>
              <a:t>Attock</a:t>
            </a:r>
            <a:r>
              <a:rPr lang="en-US" dirty="0" smtClean="0"/>
              <a:t>, </a:t>
            </a:r>
            <a:r>
              <a:rPr lang="en-US" dirty="0" err="1" smtClean="0"/>
              <a:t>Khushab</a:t>
            </a:r>
            <a:r>
              <a:rPr lang="en-US" dirty="0" smtClean="0"/>
              <a:t>, D.G Khan &amp; </a:t>
            </a:r>
            <a:r>
              <a:rPr lang="en-US" dirty="0" err="1" smtClean="0"/>
              <a:t>Pindi-Gheb</a:t>
            </a:r>
            <a:r>
              <a:rPr lang="en-US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– PUNJAB2 (Mayo) » (</a:t>
            </a:r>
            <a:r>
              <a:rPr lang="en-US" dirty="0" err="1" smtClean="0"/>
              <a:t>Gujrat</a:t>
            </a:r>
            <a:r>
              <a:rPr lang="en-US" dirty="0" smtClean="0"/>
              <a:t>, </a:t>
            </a:r>
            <a:r>
              <a:rPr lang="en-US" dirty="0" err="1" smtClean="0"/>
              <a:t>Sahiwal</a:t>
            </a:r>
            <a:r>
              <a:rPr lang="en-US" dirty="0" smtClean="0"/>
              <a:t>, </a:t>
            </a:r>
            <a:r>
              <a:rPr lang="en-US" dirty="0" err="1" smtClean="0"/>
              <a:t>Rajanpur</a:t>
            </a:r>
            <a:r>
              <a:rPr lang="en-US" dirty="0" smtClean="0"/>
              <a:t>, </a:t>
            </a:r>
            <a:r>
              <a:rPr lang="en-US" dirty="0" err="1" smtClean="0"/>
              <a:t>Jhang</a:t>
            </a:r>
            <a:r>
              <a:rPr lang="en-US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– SIND (JPMC) » (</a:t>
            </a:r>
            <a:r>
              <a:rPr lang="en-US" dirty="0" err="1" smtClean="0"/>
              <a:t>Shikarpur</a:t>
            </a:r>
            <a:r>
              <a:rPr lang="en-US" dirty="0" smtClean="0"/>
              <a:t>, </a:t>
            </a:r>
            <a:r>
              <a:rPr lang="en-US" dirty="0" err="1" smtClean="0"/>
              <a:t>Mirpurkhas</a:t>
            </a:r>
            <a:r>
              <a:rPr lang="en-US" dirty="0" smtClean="0"/>
              <a:t>, </a:t>
            </a:r>
            <a:r>
              <a:rPr lang="en-US" dirty="0" err="1" smtClean="0"/>
              <a:t>Ghambat</a:t>
            </a:r>
            <a:r>
              <a:rPr lang="en-US" dirty="0" smtClean="0"/>
              <a:t>, Jacobabad)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PAKSAT-</a:t>
            </a:r>
            <a:r>
              <a:rPr lang="en-US" dirty="0" err="1" smtClean="0"/>
              <a:t>HealthNET</a:t>
            </a:r>
            <a:r>
              <a:rPr lang="en-US" dirty="0" smtClean="0"/>
              <a:t> will comprise of hubs and each hub is to be connected to 4 rural hospitals (remotes) • Mayo, JPMC and Holy Family have been identified as hubs because these are already involved in telemedicine projects and specialists working there have the domain experience, thereby ensuring faster ramp-up of the project by reducing training requirements at hubs • The remotes can be district or </a:t>
            </a:r>
            <a:r>
              <a:rPr lang="en-US" dirty="0" err="1" smtClean="0"/>
              <a:t>tehsil</a:t>
            </a:r>
            <a:r>
              <a:rPr lang="en-US" dirty="0" smtClean="0"/>
              <a:t> level hospitals</a:t>
            </a:r>
            <a:endParaRPr lang="en-US" b="1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732" y="995572"/>
            <a:ext cx="8153489" cy="50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diplomiya.com/sites/default/files/styles/medium/public/institution_img/logokgtu.jpg?itok=ehztlG8o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76709" y="1480336"/>
            <a:ext cx="69913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National Telemedicine Projects Initiated 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Multitasking of telemedicine center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MOIT – Telemedicine Rural Support Program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Pak –US Collaboration – Pakistan Telemedicine project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• Tele-Pathology project approved- 2008-9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(Holy Family – Harvard )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Tele –Oncology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Role in Disaster Management: Earthquake / Floods</a:t>
            </a:r>
            <a:endParaRPr lang="ru-RU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951" y="1238250"/>
            <a:ext cx="3643750" cy="26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951" y="4198196"/>
            <a:ext cx="3676060" cy="232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4201" y="1189007"/>
            <a:ext cx="8705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Telemedicine/E-health training center at HFH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Telemedicine/E-health Training Center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Training of 100 Doctors and Nurses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Number of Institutes benefited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Implementation of Telemedicine programs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Role in Disaster Management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Mobile Telemedicine Units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 ITU, INTEL, PASHA, MOIT)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Telemedicine Training of Paraplegics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Research and Development Activities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931" y="1625784"/>
            <a:ext cx="8034337" cy="50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79736" y="890630"/>
            <a:ext cx="8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Telemedicine Training of Doctors  Nurses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469" y="2381865"/>
            <a:ext cx="61656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06231" y="1106942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Facilities at all centers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439" y="1464941"/>
            <a:ext cx="3338513" cy="43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034439" y="5868586"/>
            <a:ext cx="3333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www.telemedicine.pk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diplomiya.com/sites/default/files/styles/medium/public/institution_img/logokgtu.jpg?itok=ehztlG8o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5794" y="379833"/>
            <a:ext cx="5143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Role of Telemedicine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E-health Center in Disaster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282" y="1684049"/>
            <a:ext cx="3667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7295" y="1684049"/>
            <a:ext cx="2381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653" y="1684049"/>
            <a:ext cx="3238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5580" y="4463481"/>
            <a:ext cx="2400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258" y="4824268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658561" y="6084616"/>
            <a:ext cx="3397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Earthquake: Pakistan 2005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6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 descr="http://diplomiya.com/sites/default/files/styles/medium/public/institution_img/logokgtu.jpg?itok=ehztlG8o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0552" y="562338"/>
            <a:ext cx="9177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What is telemedicine?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. . . the use of electronic information and communication technologies to provide and support health care when distance separates the participants . .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... medicine at a distance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i.e. any kind of medical activity where distance is involved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– diagnosis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– treatment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– education (staff or patient or general public)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Health care interactions – what are the alternatives?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move the doctor* to the patient, e.g. a visiting or outreach service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move the patient to the doctor, </a:t>
            </a:r>
            <a:r>
              <a:rPr lang="en-US" sz="2000" dirty="0" err="1" smtClean="0"/>
              <a:t>e.g</a:t>
            </a:r>
            <a:r>
              <a:rPr lang="en-US" sz="2000" dirty="0" smtClean="0"/>
              <a:t> patient transport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• facilitate a distance interaction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065" y="1412978"/>
            <a:ext cx="3671872" cy="52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25404" y="719302"/>
            <a:ext cx="724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Telemedicine – Role in disaster Management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1287" y="1486347"/>
            <a:ext cx="6096000" cy="28058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Multitasking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Hub at Holy family hospital (Tertiary Care)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Remote centers in disaster area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Step down hospitals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Follow up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Rehabilitation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346" y="3600763"/>
            <a:ext cx="3952875" cy="28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70509" y="339213"/>
            <a:ext cx="8596668" cy="54716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95179" y="2475533"/>
            <a:ext cx="7688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400" dirty="0" smtClean="0"/>
              <a:t>Thank you for your attention!!!</a:t>
            </a:r>
            <a:endParaRPr lang="sv-FI" sz="4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1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3095" y="772643"/>
            <a:ext cx="6701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Telemedicine</a:t>
            </a:r>
          </a:p>
          <a:p>
            <a:r>
              <a:rPr lang="en-US" sz="2000" dirty="0" smtClean="0"/>
              <a:t>• can be done using relatively simple and cheap techniques</a:t>
            </a:r>
          </a:p>
          <a:p>
            <a:r>
              <a:rPr lang="en-US" sz="2000" dirty="0" smtClean="0"/>
              <a:t>– web</a:t>
            </a:r>
          </a:p>
          <a:p>
            <a:r>
              <a:rPr lang="en-US" sz="2000" dirty="0" smtClean="0"/>
              <a:t>– email</a:t>
            </a:r>
          </a:p>
          <a:p>
            <a:r>
              <a:rPr lang="en-US" sz="2000" dirty="0" smtClean="0"/>
              <a:t>• real time telemedicine (e.g. videoconferencing) works well in the right circumstances – but is expensive</a:t>
            </a:r>
          </a:p>
          <a:p>
            <a:endParaRPr lang="en-US" sz="2000" dirty="0" smtClean="0"/>
          </a:p>
          <a:p>
            <a:r>
              <a:rPr lang="en-US" sz="2000" b="1" dirty="0" smtClean="0"/>
              <a:t>Telemedicine for disaster relief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419" y="1054821"/>
            <a:ext cx="2191859" cy="44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566" y="4191610"/>
            <a:ext cx="3848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592639" y="6260716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Armenian earthquake, 7 December 1988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101" y="4191610"/>
            <a:ext cx="2409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4205" y="751129"/>
            <a:ext cx="4150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Telemedicine Applications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1866" y="1593258"/>
            <a:ext cx="2915413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Remote Consultation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 smtClean="0"/>
              <a:t>Remote Monitoring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 smtClean="0"/>
              <a:t>Remote Education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 err="1" smtClean="0"/>
              <a:t>Telementoring</a:t>
            </a:r>
            <a:endParaRPr lang="ru-RU" sz="2000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" name="Picture 5" descr="C:\My Documents\RTS &amp; Assoc\NBRH Telemed\Med Pictures\drandtvtele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249" y="1197002"/>
            <a:ext cx="2343150" cy="1885950"/>
          </a:xfrm>
          <a:prstGeom prst="rect">
            <a:avLst/>
          </a:prstGeom>
          <a:noFill/>
        </p:spPr>
      </p:pic>
      <p:pic>
        <p:nvPicPr>
          <p:cNvPr id="15" name="Picture 4" descr="C:\My Documents\RTS &amp; Assoc\NBRH Telemed\Med Pictures\docandscre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8317" y="3312934"/>
            <a:ext cx="2141950" cy="1985221"/>
          </a:xfrm>
          <a:prstGeom prst="rect">
            <a:avLst/>
          </a:prstGeom>
          <a:noFill/>
        </p:spPr>
      </p:pic>
      <p:pic>
        <p:nvPicPr>
          <p:cNvPr id="18" name="Picture 3" descr="http://telemed.medicine.uiowa.edu/TRCDocs/slides/intro_telemed/img060.jpg"/>
          <p:cNvPicPr>
            <a:picLocks noChangeAspect="1" noChangeArrowheads="1"/>
          </p:cNvPicPr>
          <p:nvPr/>
        </p:nvPicPr>
        <p:blipFill>
          <a:blip r:embed="rId4" cstate="print"/>
          <a:srcRect l="53580" t="18056" r="2669" b="26389"/>
          <a:stretch>
            <a:fillRect/>
          </a:stretch>
        </p:blipFill>
        <p:spPr bwMode="auto">
          <a:xfrm>
            <a:off x="1826751" y="4204295"/>
            <a:ext cx="2455497" cy="2338191"/>
          </a:xfrm>
          <a:prstGeom prst="rect">
            <a:avLst/>
          </a:prstGeom>
          <a:noFill/>
        </p:spPr>
      </p:pic>
      <p:pic>
        <p:nvPicPr>
          <p:cNvPr id="19" name="Picture 3" descr="C:\My Documents\RTS &amp; Assoc\NBRH Telemed\Med Pictures\surge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897" y="4305545"/>
            <a:ext cx="3336892" cy="2236941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6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 descr="http://diplomiya.com/sites/default/files/styles/medium/public/institution_img/logokgtu.jpg?itok=ehztlG8o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72106" y="835872"/>
            <a:ext cx="3735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Telemedicine </a:t>
            </a:r>
            <a:r>
              <a:rPr lang="en-US" sz="2400" dirty="0" smtClean="0"/>
              <a:t> began 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. 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57488" y="1365004"/>
            <a:ext cx="7772400" cy="205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1924, with the concept of a physician seeing his patient over the radio using a television screen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wave of telemedicine programs started in the 1950s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in the third wave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programs that began in the 1960s-1980s no longer exist,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dependence on external funding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radionew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307" y="3099130"/>
            <a:ext cx="2592881" cy="3536322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16545" y="3639935"/>
            <a:ext cx="7578247" cy="2842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Doubling in number of two-way interactive video programs in 90s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Teleradiology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store-and-forward, remains most common application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is rapidly changing and costs are decreasing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Correctional is heaviest 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Moving into private physicians 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Expanding applications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35575" y="3355691"/>
            <a:ext cx="347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Telemedicine </a:t>
            </a:r>
            <a:r>
              <a:rPr lang="en-US" sz="2400" dirty="0" smtClean="0"/>
              <a:t> now 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. 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18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http://diplomiya.com/sites/default/files/styles/medium/public/institution_img/logokgtu.jpg?itok=ehztlG8o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678916" y="835872"/>
            <a:ext cx="9505950" cy="5029200"/>
          </a:xfrm>
        </p:spPr>
        <p:txBody>
          <a:bodyPr>
            <a:normAutofit/>
          </a:bodyPr>
          <a:lstStyle/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defTabSz="-13873163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r>
              <a:rPr lang="fr-CA" sz="2400" dirty="0" smtClean="0">
                <a:solidFill>
                  <a:schemeClr val="accent2">
                    <a:lumMod val="50000"/>
                  </a:schemeClr>
                </a:solidFill>
              </a:rPr>
              <a:t>Basic  Infrastructure At Remote Location</a:t>
            </a:r>
          </a:p>
          <a:p>
            <a:pPr defTabSz="-13873163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r>
              <a:rPr lang="en-US" sz="2000" dirty="0" smtClean="0"/>
              <a:t>Laptop/desktop System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/>
              <a:t>High End Camera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Pvx</a:t>
            </a:r>
            <a:r>
              <a:rPr lang="en-US" sz="2000" dirty="0" smtClean="0"/>
              <a:t>  Licensed Software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Telemedicine Software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Diagnostic Equipment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Wireless/Wired Bandwidth  </a:t>
            </a:r>
          </a:p>
          <a:p>
            <a:pPr defTabSz="-13873163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endParaRPr lang="fr-CA" sz="2000" dirty="0" smtClean="0">
              <a:solidFill>
                <a:schemeClr val="tx2"/>
              </a:solidFill>
            </a:endParaRPr>
          </a:p>
          <a:p>
            <a:pPr defTabSz="-13873163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endPara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3200" b="1" kern="1200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16032" t="24242" r="14967" b="16288"/>
          <a:stretch>
            <a:fillRect/>
          </a:stretch>
        </p:blipFill>
        <p:spPr bwMode="auto">
          <a:xfrm>
            <a:off x="5184474" y="3321169"/>
            <a:ext cx="6659183" cy="322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diplomiya.com/sites/default/files/styles/medium/public/institution_img/logokgtu.jpg?itok=ehztlG8o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8180" t="36742" r="25403" b="23864"/>
          <a:stretch>
            <a:fillRect/>
          </a:stretch>
        </p:blipFill>
        <p:spPr bwMode="auto">
          <a:xfrm>
            <a:off x="5565095" y="2262992"/>
            <a:ext cx="6400800" cy="38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179248" y="713836"/>
            <a:ext cx="9505950" cy="5029200"/>
          </a:xfrm>
        </p:spPr>
        <p:txBody>
          <a:bodyPr>
            <a:normAutofit/>
          </a:bodyPr>
          <a:lstStyle/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CA" sz="2400" b="1" dirty="0" smtClean="0">
                <a:solidFill>
                  <a:schemeClr val="tx2"/>
                </a:solidFill>
              </a:rPr>
              <a:t>Advanced  Infrastructure  Telemedicine  </a:t>
            </a:r>
            <a:endParaRPr lang="en-US" sz="20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Video Conference End points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Laptop/desktop System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Telemedicine Software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LCD Monitor /Projector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Diagnostic Equipment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   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Wireless/Wired Bandwidth</a:t>
            </a:r>
            <a:endParaRPr lang="fr-CA" sz="2000" dirty="0" smtClean="0">
              <a:solidFill>
                <a:schemeClr val="tx2"/>
              </a:solidFill>
            </a:endParaRPr>
          </a:p>
          <a:p>
            <a:pPr defTabSz="-13873163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endPara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3200" b="1" kern="1200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diplomiya.com/sites/default/files/styles/medium/public/institution_img/logokgtu.jpg?itok=ehztlG8o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56886" y="1248674"/>
            <a:ext cx="9505950" cy="5029200"/>
          </a:xfrm>
        </p:spPr>
        <p:txBody>
          <a:bodyPr>
            <a:normAutofit/>
          </a:bodyPr>
          <a:lstStyle/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CA" sz="2400" b="1" dirty="0" smtClean="0">
                <a:solidFill>
                  <a:schemeClr val="tx2"/>
                </a:solidFill>
              </a:rPr>
              <a:t>Conferencing Infrastructure  for Telemedicine</a:t>
            </a:r>
            <a:endParaRPr lang="en-US" sz="20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MCU ( Multi Conferencing Unit)12/24/48…..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    CMA/DMA (Application Management Software)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    Recording ( DVD)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     High Speed  Bandwidth </a:t>
            </a:r>
            <a:endParaRPr lang="en-US" sz="2000" kern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-13873163" eaLnBrk="1" hangingPunct="1">
              <a:lnSpc>
                <a:spcPct val="80000"/>
              </a:lnSpc>
              <a:buClr>
                <a:srgbClr val="0BD0D9"/>
              </a:buClr>
              <a:buSzPct val="95000"/>
              <a:buFont typeface="Wingdings" pitchFamily="2" charset="2"/>
              <a:buNone/>
              <a:defRPr/>
            </a:pPr>
            <a:endParaRPr lang="en-US" sz="3200" b="1" kern="1200" dirty="0" smtClean="0">
              <a:solidFill>
                <a:srgbClr val="000066"/>
              </a:solidFill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9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1166040"/>
            <a:ext cx="152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11333" y="1221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Polycom</a:t>
            </a:r>
            <a:r>
              <a:rPr lang="en-US" dirty="0" smtClean="0"/>
              <a:t> RMX 2000 real-time media conference platform delivers industry-firsts in quality, scale, and flexibility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2578894"/>
            <a:ext cx="15414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45092" y="1902603"/>
            <a:ext cx="208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Polycom</a:t>
            </a:r>
            <a:r>
              <a:rPr lang="en-US" dirty="0" smtClean="0"/>
              <a:t> RMX 2000</a:t>
            </a:r>
            <a:endParaRPr lang="ru-RU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182848" y="3442059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Polycom</a:t>
            </a:r>
            <a:r>
              <a:rPr lang="en-US" sz="1400" dirty="0"/>
              <a:t>  DMA 7000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87533" y="2578894"/>
            <a:ext cx="693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The Polycom DMA solution is a powerful network-based application that manages and distributes multipoint video calls within a large organization and provides redundancy, reliability, and efficiency of video services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933" y="3973834"/>
            <a:ext cx="15414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1"/>
          <p:cNvSpPr/>
          <p:nvPr/>
        </p:nvSpPr>
        <p:spPr>
          <a:xfrm>
            <a:off x="4503348" y="4011612"/>
            <a:ext cx="693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The CMA provides centralized endpoint management, scheduling, reporting and an intuitive, secure video soft-client that connects to any standards-based immersive suite, conference room, or video endpoint.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3933" y="5393359"/>
            <a:ext cx="160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198400" y="4861584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Polycom</a:t>
            </a:r>
            <a:r>
              <a:rPr lang="en-US" sz="1400" dirty="0"/>
              <a:t>  CMA 5000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198657" y="6385509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/>
              <a:t>Polycom</a:t>
            </a:r>
            <a:r>
              <a:rPr lang="en-US" sz="1400" dirty="0"/>
              <a:t>   VMC 1000</a:t>
            </a:r>
          </a:p>
        </p:txBody>
      </p:sp>
      <p:sp>
        <p:nvSpPr>
          <p:cNvPr id="27" name="Rectangle 22"/>
          <p:cNvSpPr/>
          <p:nvPr/>
        </p:nvSpPr>
        <p:spPr>
          <a:xfrm>
            <a:off x="4503348" y="5318841"/>
            <a:ext cx="693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The Polycom Video Media Center (VMC) 1000 solution is a complete, scaleable video-on-demand content management system and live broadcast/streaming solution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89781" y="58984"/>
            <a:ext cx="12002219" cy="1509623"/>
            <a:chOff x="189781" y="58984"/>
            <a:chExt cx="12002219" cy="1509623"/>
          </a:xfrm>
        </p:grpSpPr>
        <p:pic>
          <p:nvPicPr>
            <p:cNvPr id="20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Рисунок 27" descr="http://diplomiya.com/sites/default/files/styles/medium/public/institution_img/logokgtu.jpg?itok=ehztlG8o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9781" y="58984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7419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584</TotalTime>
  <Words>982</Words>
  <Application>Microsoft Office PowerPoint</Application>
  <PresentationFormat>Произвольный</PresentationFormat>
  <Paragraphs>155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Kyrgyz State Technical University  named after I.Razzakov Telematics Department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studentpc10</cp:lastModifiedBy>
  <cp:revision>79</cp:revision>
  <dcterms:created xsi:type="dcterms:W3CDTF">2014-09-29T16:35:20Z</dcterms:created>
  <dcterms:modified xsi:type="dcterms:W3CDTF">2016-03-02T18:53:56Z</dcterms:modified>
</cp:coreProperties>
</file>